
<file path=[Content_Types].xml><?xml version="1.0" encoding="utf-8"?>
<Types xmlns="http://schemas.openxmlformats.org/package/2006/content-types">
  <Override PartName="/ppt/slideLayouts/slideLayout10.xml" ContentType="application/vnd.openxmlformats-officedocument.presentationml.slideLayout+xml"/>
  <Default Extension="rels" ContentType="application/vnd.openxmlformats-package.relationships+xml"/>
  <Override PartName="/ppt/slides/slide69.xml" ContentType="application/vnd.openxmlformats-officedocument.presentationml.slide+xml"/>
  <Override PartName="/ppt/slides/slide14.xml" ContentType="application/vnd.openxmlformats-officedocument.presentationml.slide+xml"/>
  <Override PartName="/ppt/slides/slide62.xml" ContentType="application/vnd.openxmlformats-officedocument.presentationml.slide+xml"/>
  <Override PartName="/ppt/slides/slide78.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6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77.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67.xml" ContentType="application/vnd.openxmlformats-officedocument.presentationml.slide+xml"/>
  <Override PartName="/ppt/slides/slide12.xml" ContentType="application/vnd.openxmlformats-officedocument.presentationml.slide+xml"/>
  <Override PartName="/ppt/slides/slide60.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66.xml" ContentType="application/vnd.openxmlformats-officedocument.presentationml.slide+xml"/>
  <Override PartName="/ppt/slides/slide11.xml" ContentType="application/vnd.openxmlformats-officedocument.presentationml.slide+xml"/>
  <Override PartName="/ppt/slides/slide49.xml" ContentType="application/vnd.openxmlformats-officedocument.presentationml.slide+xml"/>
  <Override PartName="/ppt/slides/slide75.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Layouts/slideLayout2.xml" ContentType="application/vnd.openxmlformats-officedocument.presentationml.slideLayout+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74.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81.xml" ContentType="application/vnd.openxmlformats-officedocument.presentationml.slide+xml"/>
  <Override PartName="/ppt/slideLayouts/slideLayout1.xml" ContentType="application/vnd.openxmlformats-officedocument.presentationml.slideLayout+xml"/>
  <Override PartName="/ppt/viewProps.xml" ContentType="application/vnd.openxmlformats-officedocument.presentationml.viewProps+xml"/>
  <Override PartName="/ppt/slides/slide64.xml" ContentType="application/vnd.openxmlformats-officedocument.presentationml.slide+xml"/>
  <Default Extension="jpeg" ContentType="image/jpeg"/>
  <Override PartName="/ppt/slides/slide47.xml" ContentType="application/vnd.openxmlformats-officedocument.presentationml.slide+xml"/>
  <Override PartName="/ppt/slides/slide73.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71.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slides/slide80.xml" ContentType="application/vnd.openxmlformats-officedocument.presentationml.slide+xml"/>
  <Override PartName="/ppt/slides/slide63.xml" ContentType="application/vnd.openxmlformats-officedocument.presentationml.slide+xml"/>
  <Override PartName="/ppt/slides/slide79.xml" ContentType="application/vnd.openxmlformats-officedocument.presentationml.slide+xml"/>
  <Override PartName="/ppt/slides/slide46.xml" ContentType="application/vnd.openxmlformats-officedocument.presentationml.slide+xml"/>
  <Override PartName="/ppt/slides/slide72.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s/slide70.xml" ContentType="application/vnd.openxmlformats-officedocument.presentationml.slide+xml"/>
  <Override PartName="/ppt/slides/slide31.xml" ContentType="application/vnd.openxmlformats-officedocument.presentationml.slide+xml"/>
  <Override PartName="/ppt/slideLayouts/slideLayout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3"/>
  </p:notesMasterIdLst>
  <p:handoutMasterIdLst>
    <p:handoutMasterId r:id="rId84"/>
  </p:handoutMasterIdLst>
  <p:sldIdLst>
    <p:sldId id="256" r:id="rId2"/>
    <p:sldId id="257" r:id="rId3"/>
    <p:sldId id="343" r:id="rId4"/>
    <p:sldId id="303" r:id="rId5"/>
    <p:sldId id="258" r:id="rId6"/>
    <p:sldId id="365" r:id="rId7"/>
    <p:sldId id="260" r:id="rId8"/>
    <p:sldId id="378" r:id="rId9"/>
    <p:sldId id="398" r:id="rId10"/>
    <p:sldId id="265" r:id="rId11"/>
    <p:sldId id="266" r:id="rId12"/>
    <p:sldId id="287" r:id="rId13"/>
    <p:sldId id="262" r:id="rId14"/>
    <p:sldId id="288" r:id="rId15"/>
    <p:sldId id="289" r:id="rId16"/>
    <p:sldId id="270" r:id="rId17"/>
    <p:sldId id="272" r:id="rId18"/>
    <p:sldId id="273" r:id="rId19"/>
    <p:sldId id="290" r:id="rId20"/>
    <p:sldId id="275" r:id="rId21"/>
    <p:sldId id="307" r:id="rId22"/>
    <p:sldId id="276" r:id="rId23"/>
    <p:sldId id="292" r:id="rId24"/>
    <p:sldId id="372" r:id="rId25"/>
    <p:sldId id="294" r:id="rId26"/>
    <p:sldId id="371" r:id="rId27"/>
    <p:sldId id="295" r:id="rId28"/>
    <p:sldId id="380" r:id="rId29"/>
    <p:sldId id="381" r:id="rId30"/>
    <p:sldId id="386" r:id="rId31"/>
    <p:sldId id="384" r:id="rId32"/>
    <p:sldId id="374" r:id="rId33"/>
    <p:sldId id="375" r:id="rId34"/>
    <p:sldId id="376" r:id="rId35"/>
    <p:sldId id="377" r:id="rId36"/>
    <p:sldId id="299" r:id="rId37"/>
    <p:sldId id="304" r:id="rId38"/>
    <p:sldId id="322" r:id="rId39"/>
    <p:sldId id="306" r:id="rId40"/>
    <p:sldId id="321" r:id="rId41"/>
    <p:sldId id="324" r:id="rId42"/>
    <p:sldId id="323" r:id="rId43"/>
    <p:sldId id="373" r:id="rId44"/>
    <p:sldId id="305" r:id="rId45"/>
    <p:sldId id="385" r:id="rId46"/>
    <p:sldId id="387" r:id="rId47"/>
    <p:sldId id="391" r:id="rId48"/>
    <p:sldId id="326" r:id="rId49"/>
    <p:sldId id="392" r:id="rId50"/>
    <p:sldId id="393" r:id="rId51"/>
    <p:sldId id="339" r:id="rId52"/>
    <p:sldId id="347" r:id="rId53"/>
    <p:sldId id="394" r:id="rId54"/>
    <p:sldId id="395" r:id="rId55"/>
    <p:sldId id="396" r:id="rId56"/>
    <p:sldId id="397" r:id="rId57"/>
    <p:sldId id="327" r:id="rId58"/>
    <p:sldId id="331" r:id="rId59"/>
    <p:sldId id="330" r:id="rId60"/>
    <p:sldId id="342" r:id="rId61"/>
    <p:sldId id="341" r:id="rId62"/>
    <p:sldId id="348" r:id="rId63"/>
    <p:sldId id="340" r:id="rId64"/>
    <p:sldId id="349" r:id="rId65"/>
    <p:sldId id="333" r:id="rId66"/>
    <p:sldId id="350" r:id="rId67"/>
    <p:sldId id="351" r:id="rId68"/>
    <p:sldId id="352" r:id="rId69"/>
    <p:sldId id="353" r:id="rId70"/>
    <p:sldId id="354" r:id="rId71"/>
    <p:sldId id="355" r:id="rId72"/>
    <p:sldId id="357" r:id="rId73"/>
    <p:sldId id="358" r:id="rId74"/>
    <p:sldId id="359" r:id="rId75"/>
    <p:sldId id="363" r:id="rId76"/>
    <p:sldId id="360" r:id="rId77"/>
    <p:sldId id="361" r:id="rId78"/>
    <p:sldId id="362" r:id="rId79"/>
    <p:sldId id="364" r:id="rId80"/>
    <p:sldId id="388" r:id="rId81"/>
    <p:sldId id="390" r:id="rId8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43C0F"/>
    <a:srgbClr val="0B8020"/>
    <a:srgbClr val="FFB94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vertBarState="maximized">
    <p:restoredLeft sz="20419" autoAdjust="0"/>
    <p:restoredTop sz="94660"/>
  </p:normalViewPr>
  <p:slideViewPr>
    <p:cSldViewPr snapToGrid="0" snapToObjects="1">
      <p:cViewPr varScale="1">
        <p:scale>
          <a:sx n="150" d="100"/>
          <a:sy n="150" d="100"/>
        </p:scale>
        <p:origin x="-82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96"/>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notesMaster" Target="notesMasters/notesMaster1.xml"/><Relationship Id="rId84" Type="http://schemas.openxmlformats.org/officeDocument/2006/relationships/handoutMaster" Target="handoutMasters/handoutMaster1.xml"/><Relationship Id="rId85" Type="http://schemas.openxmlformats.org/officeDocument/2006/relationships/printerSettings" Target="printerSettings/printerSettings1.bin"/><Relationship Id="rId86" Type="http://schemas.openxmlformats.org/officeDocument/2006/relationships/presProps" Target="presProps.xml"/><Relationship Id="rId87" Type="http://schemas.openxmlformats.org/officeDocument/2006/relationships/viewProps" Target="viewProps.xml"/><Relationship Id="rId88" Type="http://schemas.openxmlformats.org/officeDocument/2006/relationships/theme" Target="theme/theme1.xml"/><Relationship Id="rId8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ED2AD6-B772-B242-AD0B-0573A7E91E8F}" type="datetimeFigureOut">
              <a:rPr lang="en-US" smtClean="0"/>
              <a:pPr/>
              <a:t>9/12/13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2B26E4-C966-4449-88D0-4E46A60022B0}"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A7ED1E-9F36-A044-963C-A7718E20B5E4}" type="datetimeFigureOut">
              <a:rPr lang="en-US" smtClean="0"/>
              <a:pPr/>
              <a:t>9/12/13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D2850C-8017-9547-BAD8-6510274B4509}"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03FB00-F5A6-7A4C-99CC-78C12F8DFAE4}" type="datetime1">
              <a:rPr lang="en-US" smtClean="0"/>
              <a:pPr/>
              <a:t>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9D9D33-01FB-1F4C-8328-2218FD45F157}" type="datetime1">
              <a:rPr lang="en-US" smtClean="0"/>
              <a:pPr/>
              <a:t>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C95F96-DD4D-774A-94B2-061A2D539466}" type="datetime1">
              <a:rPr lang="en-US" smtClean="0"/>
              <a:pPr/>
              <a:t>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CB137-CBCA-5E43-B78E-511D915D2BD7}" type="datetime1">
              <a:rPr lang="en-US" smtClean="0"/>
              <a:pPr/>
              <a:t>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CE8572-0F4C-D347-A1B5-BD13CF74AB8D}" type="datetime1">
              <a:rPr lang="en-US" smtClean="0"/>
              <a:pPr/>
              <a:t>9/12/13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49D43A-1E36-DA4A-A704-2709E5CE3524}" type="datetime1">
              <a:rPr lang="en-US" smtClean="0"/>
              <a:pPr/>
              <a:t>9/12/13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797225-D2B7-8141-96DE-1A5995083EF3}" type="datetime1">
              <a:rPr lang="en-US" smtClean="0"/>
              <a:pPr/>
              <a:t>9/12/13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461B44-7172-4B4A-9197-C822B3060C25}" type="datetime1">
              <a:rPr lang="en-US" smtClean="0"/>
              <a:pPr/>
              <a:t>9/12/13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90BA0-271F-EF4B-914D-3C3C862F64F3}" type="datetime1">
              <a:rPr lang="en-US" smtClean="0"/>
              <a:pPr/>
              <a:t>9/12/13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36E0D-347D-8D44-A7FC-83CCF547ACB9}" type="datetime1">
              <a:rPr lang="en-US" smtClean="0"/>
              <a:pPr/>
              <a:t>9/12/13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2F3F0-C1FD-D84E-90BF-3153B3827323}" type="datetime1">
              <a:rPr lang="en-US" smtClean="0"/>
              <a:pPr/>
              <a:t>9/12/13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CC86-4A72-BA45-9E08-980398CDF0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B7813-633F-7042-AD15-2093C8E3C3D2}" type="datetime1">
              <a:rPr lang="en-US" smtClean="0"/>
              <a:pPr/>
              <a:t>9/12/13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BCC86-4A72-BA45-9E08-980398CDF0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milms.fema.gov/IS100b/index.htm" TargetMode="Externa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xxxx@xxx.com"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xxxx@xxx.com"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xxxx@xxx.com"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eremymartin3@me.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Incident Command System Training Scenario</a:t>
            </a:r>
            <a:endParaRPr lang="en-US" dirty="0"/>
          </a:p>
        </p:txBody>
      </p:sp>
      <p:sp>
        <p:nvSpPr>
          <p:cNvPr id="3" name="Subtitle 2"/>
          <p:cNvSpPr>
            <a:spLocks noGrp="1"/>
          </p:cNvSpPr>
          <p:nvPr>
            <p:ph type="subTitle" idx="1"/>
          </p:nvPr>
        </p:nvSpPr>
        <p:spPr/>
        <p:txBody>
          <a:bodyPr/>
          <a:lstStyle/>
          <a:p>
            <a:r>
              <a:rPr lang="en-US" dirty="0" smtClean="0"/>
              <a:t>Summit @ Snoqualmie Ski Patrols</a:t>
            </a: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As </a:t>
            </a:r>
            <a:r>
              <a:rPr lang="en-US" i="1" dirty="0" smtClean="0">
                <a:solidFill>
                  <a:srgbClr val="0000FF"/>
                </a:solidFill>
              </a:rPr>
              <a:t>you </a:t>
            </a:r>
            <a:r>
              <a:rPr lang="en-US" dirty="0" smtClean="0"/>
              <a:t>are now </a:t>
            </a:r>
            <a:r>
              <a:rPr lang="en-US" b="1" dirty="0" smtClean="0">
                <a:solidFill>
                  <a:srgbClr val="0000FF"/>
                </a:solidFill>
              </a:rPr>
              <a:t>Incident Commander</a:t>
            </a:r>
            <a:r>
              <a:rPr lang="en-US" dirty="0" smtClean="0"/>
              <a:t>, what is the top of Chair X location considered to be for the duration of the incident, check which applies:</a:t>
            </a:r>
          </a:p>
          <a:p>
            <a:pPr lvl="1">
              <a:buFont typeface="Wingdings" charset="2"/>
              <a:buChar char="q"/>
            </a:pPr>
            <a:r>
              <a:rPr lang="en-US" dirty="0" smtClean="0"/>
              <a:t>Staging area</a:t>
            </a:r>
          </a:p>
          <a:p>
            <a:pPr lvl="1">
              <a:buFont typeface="Wingdings" charset="2"/>
              <a:buChar char="q"/>
            </a:pPr>
            <a:r>
              <a:rPr lang="en-US" dirty="0" smtClean="0"/>
              <a:t>Base</a:t>
            </a:r>
          </a:p>
          <a:p>
            <a:pPr lvl="1">
              <a:buFont typeface="Wingdings" charset="2"/>
              <a:buChar char="q"/>
            </a:pPr>
            <a:r>
              <a:rPr lang="en-US" dirty="0" smtClean="0"/>
              <a:t>Incident Command Post</a:t>
            </a:r>
          </a:p>
          <a:p>
            <a:pPr lvl="1">
              <a:buFont typeface="Wingdings" charset="2"/>
              <a:buChar char="q"/>
            </a:pPr>
            <a:r>
              <a:rPr lang="en-US" dirty="0" err="1" smtClean="0"/>
              <a:t>Helispot</a:t>
            </a:r>
            <a:endParaRPr lang="en-US" dirty="0" smtClean="0"/>
          </a:p>
          <a:p>
            <a:pPr lvl="1">
              <a:buFont typeface="Wingdings" charset="2"/>
              <a:buChar char="q"/>
            </a:pPr>
            <a:r>
              <a:rPr lang="en-US" dirty="0" err="1" smtClean="0"/>
              <a:t>Helibase</a:t>
            </a:r>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78"/>
            <a:ext cx="8229600" cy="1143000"/>
          </a:xfrm>
        </p:spPr>
        <p:txBody>
          <a:bodyPr/>
          <a:lstStyle/>
          <a:p>
            <a:r>
              <a:rPr lang="en-US" dirty="0" smtClean="0"/>
              <a:t>Answer</a:t>
            </a:r>
            <a:endParaRPr lang="en-US" dirty="0"/>
          </a:p>
        </p:txBody>
      </p:sp>
      <p:sp>
        <p:nvSpPr>
          <p:cNvPr id="3" name="Content Placeholder 2"/>
          <p:cNvSpPr>
            <a:spLocks noGrp="1"/>
          </p:cNvSpPr>
          <p:nvPr>
            <p:ph idx="1"/>
          </p:nvPr>
        </p:nvSpPr>
        <p:spPr>
          <a:xfrm>
            <a:off x="457200" y="905917"/>
            <a:ext cx="8229600" cy="5774267"/>
          </a:xfrm>
        </p:spPr>
        <p:txBody>
          <a:bodyPr>
            <a:normAutofit fontScale="55000" lnSpcReduction="20000"/>
          </a:bodyPr>
          <a:lstStyle/>
          <a:p>
            <a:pPr>
              <a:spcAft>
                <a:spcPts val="1200"/>
              </a:spcAft>
            </a:pPr>
            <a:r>
              <a:rPr lang="en-US" dirty="0" smtClean="0"/>
              <a:t>As you are Incident Commander, what is the top of Chair X location considered to be for the duration of the incident?  Answer:</a:t>
            </a:r>
          </a:p>
          <a:p>
            <a:pPr lvl="1">
              <a:spcAft>
                <a:spcPts val="1200"/>
              </a:spcAft>
              <a:buFont typeface="Wingdings" charset="2"/>
              <a:buChar char="ü"/>
            </a:pPr>
            <a:r>
              <a:rPr lang="en-US" b="1" dirty="0" smtClean="0"/>
              <a:t>Incident Command Post, </a:t>
            </a:r>
            <a:r>
              <a:rPr lang="en-US" i="1" dirty="0" smtClean="0"/>
              <a:t>the location from which the Incident Commander oversees all incident operations</a:t>
            </a:r>
          </a:p>
          <a:p>
            <a:pPr lvl="1">
              <a:spcAft>
                <a:spcPts val="1200"/>
              </a:spcAft>
              <a:buFont typeface="Wingdings" charset="2"/>
              <a:buChar char="q"/>
            </a:pPr>
            <a:endParaRPr lang="en-US" dirty="0" smtClean="0"/>
          </a:p>
          <a:p>
            <a:pPr>
              <a:spcAft>
                <a:spcPts val="1200"/>
              </a:spcAft>
            </a:pPr>
            <a:r>
              <a:rPr lang="en-US" dirty="0" smtClean="0"/>
              <a:t>Other locations used as needed as defined in the Incident Command System include:</a:t>
            </a:r>
          </a:p>
          <a:p>
            <a:pPr lvl="1">
              <a:spcAft>
                <a:spcPts val="1200"/>
              </a:spcAft>
              <a:buFont typeface="Wingdings" charset="2"/>
              <a:buChar char="q"/>
            </a:pPr>
            <a:r>
              <a:rPr lang="en-US" b="1" dirty="0" smtClean="0"/>
              <a:t>Staging Areas - </a:t>
            </a:r>
            <a:r>
              <a:rPr lang="en-US" i="1" dirty="0" smtClean="0"/>
              <a:t>where personnel and equipment are gathered while waiting to be assigned.</a:t>
            </a:r>
          </a:p>
          <a:p>
            <a:pPr lvl="1">
              <a:spcAft>
                <a:spcPts val="1200"/>
              </a:spcAft>
              <a:buFont typeface="Wingdings" charset="2"/>
              <a:buChar char="q"/>
            </a:pPr>
            <a:r>
              <a:rPr lang="en-US" b="1" dirty="0" smtClean="0"/>
              <a:t>Base </a:t>
            </a:r>
            <a:r>
              <a:rPr lang="en-US" b="1" i="1" dirty="0" smtClean="0"/>
              <a:t>- </a:t>
            </a:r>
            <a:r>
              <a:rPr lang="en-US" i="1" dirty="0" smtClean="0"/>
              <a:t>the location from which primary logistics and administrative functions are coordinated and administered </a:t>
            </a:r>
            <a:r>
              <a:rPr lang="en-US" i="1" dirty="0" smtClean="0">
                <a:solidFill>
                  <a:srgbClr val="0000FF"/>
                </a:solidFill>
              </a:rPr>
              <a:t>(note, because Base is a location in the Incident Command System, to avoid confusion we are going to standardize on Dispatch where we have previously used Base at some of our patrols)</a:t>
            </a:r>
          </a:p>
          <a:p>
            <a:pPr lvl="1">
              <a:spcAft>
                <a:spcPts val="1200"/>
              </a:spcAft>
              <a:buFont typeface="Wingdings" charset="2"/>
              <a:buChar char="q"/>
            </a:pPr>
            <a:r>
              <a:rPr lang="en-US" b="1" dirty="0" err="1" smtClean="0"/>
              <a:t>Helibase</a:t>
            </a:r>
            <a:r>
              <a:rPr lang="en-US" b="1" dirty="0" smtClean="0"/>
              <a:t> - </a:t>
            </a:r>
            <a:r>
              <a:rPr lang="en-US" i="1" dirty="0" smtClean="0"/>
              <a:t>the location from which helicopter-centered air operations are conducted.</a:t>
            </a:r>
          </a:p>
          <a:p>
            <a:pPr lvl="1">
              <a:spcAft>
                <a:spcPts val="1200"/>
              </a:spcAft>
              <a:buFont typeface="Wingdings" charset="2"/>
              <a:buChar char="q"/>
            </a:pPr>
            <a:r>
              <a:rPr lang="en-US" b="1" dirty="0" err="1" smtClean="0"/>
              <a:t>Helispots</a:t>
            </a:r>
            <a:r>
              <a:rPr lang="en-US" b="1" dirty="0" smtClean="0"/>
              <a:t> - </a:t>
            </a:r>
            <a:r>
              <a:rPr lang="en-US" i="1" dirty="0" smtClean="0"/>
              <a:t>more temporary locations at the incident, where helicopters can safely land and take off</a:t>
            </a:r>
          </a:p>
          <a:p>
            <a:pPr>
              <a:spcAft>
                <a:spcPts val="1200"/>
              </a:spcAft>
            </a:pPr>
            <a:r>
              <a:rPr lang="en-US" i="1" dirty="0" smtClean="0">
                <a:solidFill>
                  <a:srgbClr val="0000FF"/>
                </a:solidFill>
              </a:rPr>
              <a:t>As the scenario unfolds, please think about whether any of these other locations need to be established.  At our ski areas helicopter operations are often very limited by weather, though Snoqualmie Pass Fire and Rescue may be able to land them at the Station 291 or meet them at other weather friendly locations.</a:t>
            </a:r>
          </a:p>
          <a:p>
            <a:pPr>
              <a:buNone/>
            </a:pP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70000" lnSpcReduction="20000"/>
          </a:bodyPr>
          <a:lstStyle/>
          <a:p>
            <a:pPr marL="3175" indent="4763">
              <a:spcAft>
                <a:spcPts val="600"/>
              </a:spcAft>
              <a:buNone/>
            </a:pPr>
            <a:r>
              <a:rPr lang="en-US" dirty="0" smtClean="0"/>
              <a:t>What do you have to do as Incident Commander?  </a:t>
            </a:r>
          </a:p>
          <a:p>
            <a:pPr marL="3175" indent="4763">
              <a:spcAft>
                <a:spcPts val="600"/>
              </a:spcAft>
              <a:buNone/>
            </a:pPr>
            <a:r>
              <a:rPr lang="en-US" dirty="0" smtClean="0"/>
              <a:t>Check all that apply:</a:t>
            </a:r>
          </a:p>
          <a:p>
            <a:pPr lvl="1">
              <a:spcAft>
                <a:spcPts val="600"/>
              </a:spcAft>
              <a:buFont typeface="Wingdings" charset="2"/>
              <a:buChar char="q"/>
            </a:pPr>
            <a:r>
              <a:rPr lang="en-US" dirty="0" smtClean="0"/>
              <a:t>Establish objectives</a:t>
            </a:r>
          </a:p>
          <a:p>
            <a:pPr lvl="1">
              <a:spcAft>
                <a:spcPts val="600"/>
              </a:spcAft>
              <a:buFont typeface="Wingdings" charset="2"/>
              <a:buChar char="q"/>
            </a:pPr>
            <a:r>
              <a:rPr lang="en-US" dirty="0" smtClean="0"/>
              <a:t>Analyze the situation</a:t>
            </a:r>
          </a:p>
          <a:p>
            <a:pPr lvl="1">
              <a:spcAft>
                <a:spcPts val="600"/>
              </a:spcAft>
              <a:buFont typeface="Wingdings" charset="2"/>
              <a:buChar char="q"/>
            </a:pPr>
            <a:r>
              <a:rPr lang="en-US" dirty="0" smtClean="0"/>
              <a:t>Consider alternative strategies</a:t>
            </a:r>
          </a:p>
          <a:p>
            <a:pPr lvl="1">
              <a:spcAft>
                <a:spcPts val="600"/>
              </a:spcAft>
              <a:buFont typeface="Wingdings" charset="2"/>
              <a:buChar char="q"/>
            </a:pPr>
            <a:r>
              <a:rPr lang="en-US" dirty="0" smtClean="0"/>
              <a:t>Create an Incident Action Plan</a:t>
            </a:r>
          </a:p>
          <a:p>
            <a:pPr lvl="1">
              <a:spcAft>
                <a:spcPts val="600"/>
              </a:spcAft>
              <a:buFont typeface="Wingdings" charset="2"/>
              <a:buChar char="q"/>
            </a:pPr>
            <a:r>
              <a:rPr lang="en-US" dirty="0" smtClean="0"/>
              <a:t>Work with other staff and technical experts as needed</a:t>
            </a:r>
          </a:p>
          <a:p>
            <a:pPr lvl="1">
              <a:spcAft>
                <a:spcPts val="600"/>
              </a:spcAft>
              <a:buFont typeface="Wingdings" charset="2"/>
              <a:buChar char="q"/>
            </a:pPr>
            <a:r>
              <a:rPr lang="en-US" dirty="0" smtClean="0"/>
              <a:t>Order resources</a:t>
            </a:r>
          </a:p>
          <a:p>
            <a:pPr lvl="1">
              <a:spcAft>
                <a:spcPts val="600"/>
              </a:spcAft>
              <a:buFont typeface="Wingdings" charset="2"/>
              <a:buChar char="q"/>
            </a:pPr>
            <a:r>
              <a:rPr lang="en-US" dirty="0" smtClean="0"/>
              <a:t>Create a Command Structure</a:t>
            </a:r>
          </a:p>
          <a:p>
            <a:pPr lvl="1">
              <a:spcAft>
                <a:spcPts val="600"/>
              </a:spcAft>
              <a:buFont typeface="Wingdings" charset="2"/>
              <a:buChar char="q"/>
            </a:pPr>
            <a:r>
              <a:rPr lang="en-US" dirty="0" smtClean="0"/>
              <a:t>Make assignments</a:t>
            </a:r>
          </a:p>
          <a:p>
            <a:pPr lvl="1">
              <a:spcAft>
                <a:spcPts val="600"/>
              </a:spcAft>
              <a:buFont typeface="Wingdings" charset="2"/>
              <a:buChar char="q"/>
            </a:pPr>
            <a:r>
              <a:rPr lang="en-US" dirty="0" smtClean="0"/>
              <a:t>Adapt plan and assignments as necessary as the situation unfolds</a:t>
            </a:r>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70000" lnSpcReduction="20000"/>
          </a:bodyPr>
          <a:lstStyle/>
          <a:p>
            <a:pPr marL="0" indent="0">
              <a:spcAft>
                <a:spcPts val="600"/>
              </a:spcAft>
              <a:buNone/>
            </a:pPr>
            <a:r>
              <a:rPr lang="en-US" dirty="0" smtClean="0"/>
              <a:t>What do you have to do as Incident Commander?  Check all that apply:</a:t>
            </a:r>
          </a:p>
          <a:p>
            <a:pPr lvl="1">
              <a:spcAft>
                <a:spcPts val="600"/>
              </a:spcAft>
              <a:buFont typeface="Wingdings" charset="2"/>
              <a:buChar char="ü"/>
            </a:pPr>
            <a:r>
              <a:rPr lang="en-US" dirty="0" smtClean="0"/>
              <a:t>Establish objectives</a:t>
            </a:r>
          </a:p>
          <a:p>
            <a:pPr lvl="1">
              <a:spcAft>
                <a:spcPts val="600"/>
              </a:spcAft>
              <a:buFont typeface="Wingdings" charset="2"/>
              <a:buChar char="ü"/>
            </a:pPr>
            <a:r>
              <a:rPr lang="en-US" dirty="0" smtClean="0"/>
              <a:t>Analyze the situation</a:t>
            </a:r>
          </a:p>
          <a:p>
            <a:pPr lvl="1">
              <a:spcAft>
                <a:spcPts val="600"/>
              </a:spcAft>
              <a:buFont typeface="Wingdings" charset="2"/>
              <a:buChar char="ü"/>
            </a:pPr>
            <a:r>
              <a:rPr lang="en-US" dirty="0" smtClean="0"/>
              <a:t>Consider alternative strategies</a:t>
            </a:r>
          </a:p>
          <a:p>
            <a:pPr lvl="1">
              <a:spcAft>
                <a:spcPts val="600"/>
              </a:spcAft>
              <a:buFont typeface="Wingdings" charset="2"/>
              <a:buChar char="ü"/>
            </a:pPr>
            <a:r>
              <a:rPr lang="en-US" dirty="0" smtClean="0"/>
              <a:t>Create an Incident Action Plan</a:t>
            </a:r>
          </a:p>
          <a:p>
            <a:pPr lvl="1">
              <a:spcAft>
                <a:spcPts val="600"/>
              </a:spcAft>
              <a:buFont typeface="Wingdings" charset="2"/>
              <a:buChar char="ü"/>
            </a:pPr>
            <a:r>
              <a:rPr lang="en-US" dirty="0" smtClean="0"/>
              <a:t>Work with other staff and technical experts as needed</a:t>
            </a:r>
          </a:p>
          <a:p>
            <a:pPr lvl="1">
              <a:spcAft>
                <a:spcPts val="600"/>
              </a:spcAft>
              <a:buFont typeface="Wingdings" charset="2"/>
              <a:buChar char="ü"/>
            </a:pPr>
            <a:r>
              <a:rPr lang="en-US" dirty="0" smtClean="0"/>
              <a:t>Order resources</a:t>
            </a:r>
          </a:p>
          <a:p>
            <a:pPr lvl="1">
              <a:spcAft>
                <a:spcPts val="600"/>
              </a:spcAft>
              <a:buFont typeface="Wingdings" charset="2"/>
              <a:buChar char="ü"/>
            </a:pPr>
            <a:r>
              <a:rPr lang="en-US" dirty="0" smtClean="0"/>
              <a:t>Create a Command Structure</a:t>
            </a:r>
          </a:p>
          <a:p>
            <a:pPr lvl="1">
              <a:spcAft>
                <a:spcPts val="600"/>
              </a:spcAft>
              <a:buFont typeface="Wingdings" charset="2"/>
              <a:buChar char="ü"/>
            </a:pPr>
            <a:r>
              <a:rPr lang="en-US" dirty="0" smtClean="0"/>
              <a:t>Make assignments</a:t>
            </a:r>
          </a:p>
          <a:p>
            <a:pPr lvl="1">
              <a:spcAft>
                <a:spcPts val="600"/>
              </a:spcAft>
              <a:buFont typeface="Wingdings" charset="2"/>
              <a:buChar char="ü"/>
            </a:pPr>
            <a:r>
              <a:rPr lang="en-US" dirty="0" smtClean="0"/>
              <a:t>Adapt plan and assignments as necessary as the situation unfolds</a:t>
            </a:r>
          </a:p>
          <a:p>
            <a:pPr>
              <a:spcAft>
                <a:spcPts val="600"/>
              </a:spcAft>
              <a:buNone/>
            </a:pPr>
            <a:r>
              <a:rPr lang="en-US" b="1" i="1" dirty="0" smtClean="0">
                <a:solidFill>
                  <a:srgbClr val="0000FF"/>
                </a:solidFill>
              </a:rPr>
              <a:t>The answer per ICS is all of the above</a:t>
            </a:r>
          </a:p>
          <a:p>
            <a:pPr>
              <a:spcAft>
                <a:spcPts val="600"/>
              </a:spcAft>
            </a:pP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Incident Commander</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Establish objectives, E.g.</a:t>
            </a:r>
          </a:p>
          <a:p>
            <a:pPr lvl="1"/>
            <a:r>
              <a:rPr lang="en-US" dirty="0" smtClean="0"/>
              <a:t>Safe evacuation of the lift within 30 to 60 minutes, if possible</a:t>
            </a:r>
          </a:p>
          <a:p>
            <a:r>
              <a:rPr lang="en-US" dirty="0" smtClean="0"/>
              <a:t>Analyze the situation, E.g.</a:t>
            </a:r>
          </a:p>
          <a:p>
            <a:pPr lvl="1"/>
            <a:r>
              <a:rPr lang="en-US" dirty="0" smtClean="0"/>
              <a:t>Cold weather, poor visibility</a:t>
            </a:r>
          </a:p>
          <a:p>
            <a:pPr lvl="1"/>
            <a:r>
              <a:rPr lang="en-US" dirty="0" smtClean="0"/>
              <a:t>Children may be on the lift, perhaps without adults</a:t>
            </a:r>
          </a:p>
          <a:p>
            <a:pPr lvl="1"/>
            <a:r>
              <a:rPr lang="en-US" dirty="0" smtClean="0"/>
              <a:t>Adaptive skiers may be on the lift in cold weather</a:t>
            </a:r>
          </a:p>
          <a:p>
            <a:pPr lvl="1"/>
            <a:r>
              <a:rPr lang="en-US" dirty="0" smtClean="0"/>
              <a:t>An unlit closed area with difficult terrain</a:t>
            </a:r>
          </a:p>
          <a:p>
            <a:pPr lvl="1"/>
            <a:r>
              <a:rPr lang="en-US" dirty="0" smtClean="0"/>
              <a:t>Encroaching darkness and hill closure/sweep</a:t>
            </a:r>
          </a:p>
          <a:p>
            <a:pPr lvl="1"/>
            <a:r>
              <a:rPr lang="en-US" dirty="0" smtClean="0"/>
              <a:t>Scattered resources</a:t>
            </a:r>
          </a:p>
          <a:p>
            <a:r>
              <a:rPr lang="en-US" dirty="0" smtClean="0"/>
              <a:t>Consider alternative strategies, E.g.</a:t>
            </a:r>
          </a:p>
          <a:p>
            <a:pPr lvl="1"/>
            <a:r>
              <a:rPr lang="en-US" dirty="0" smtClean="0"/>
              <a:t>Obtaining more data on the situation</a:t>
            </a:r>
          </a:p>
          <a:p>
            <a:pPr lvl="2"/>
            <a:r>
              <a:rPr lang="en-US" dirty="0" smtClean="0"/>
              <a:t>From lift ops, how many chairs, approximate percent loaded</a:t>
            </a:r>
          </a:p>
          <a:p>
            <a:pPr lvl="2"/>
            <a:r>
              <a:rPr lang="en-US" dirty="0" smtClean="0"/>
              <a:t>From a patroller skiing the line, tower#, chair# locations of special situations</a:t>
            </a:r>
          </a:p>
          <a:p>
            <a:pPr lvl="2"/>
            <a:r>
              <a:rPr lang="en-US" dirty="0" smtClean="0"/>
              <a:t>How accessible is the closed area for incoming resources, and exit of the evacuated riders</a:t>
            </a:r>
          </a:p>
          <a:p>
            <a:pPr lvl="1"/>
            <a:r>
              <a:rPr lang="en-US" dirty="0" smtClean="0"/>
              <a:t>Understanding resource availability and requirements</a:t>
            </a:r>
          </a:p>
          <a:p>
            <a:pPr lvl="2"/>
            <a:r>
              <a:rPr lang="en-US" dirty="0" smtClean="0"/>
              <a:t>How many patrollers and where</a:t>
            </a:r>
          </a:p>
          <a:p>
            <a:pPr lvl="2"/>
            <a:r>
              <a:rPr lang="en-US" dirty="0" smtClean="0"/>
              <a:t>How many </a:t>
            </a:r>
            <a:r>
              <a:rPr lang="en-US" dirty="0" err="1" smtClean="0"/>
              <a:t>evac</a:t>
            </a:r>
            <a:r>
              <a:rPr lang="en-US" dirty="0" smtClean="0"/>
              <a:t> seats, harnesses and line-shooters and where</a:t>
            </a:r>
          </a:p>
          <a:p>
            <a:pPr lvl="1"/>
            <a:r>
              <a:rPr lang="en-US" dirty="0" smtClean="0"/>
              <a:t>Balance Risk and Benefit of strategies</a:t>
            </a:r>
          </a:p>
          <a:p>
            <a:pPr lvl="1">
              <a:buNone/>
            </a:pPr>
            <a:endParaRPr lang="en-US" dirty="0" smtClean="0"/>
          </a:p>
          <a:p>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Incident Commander</a:t>
            </a:r>
            <a:endParaRPr lang="en-US" dirty="0"/>
          </a:p>
        </p:txBody>
      </p:sp>
      <p:sp>
        <p:nvSpPr>
          <p:cNvPr id="3" name="Content Placeholder 2"/>
          <p:cNvSpPr>
            <a:spLocks noGrp="1"/>
          </p:cNvSpPr>
          <p:nvPr>
            <p:ph idx="1"/>
          </p:nvPr>
        </p:nvSpPr>
        <p:spPr>
          <a:xfrm>
            <a:off x="457200" y="1600200"/>
            <a:ext cx="8229600" cy="5121275"/>
          </a:xfrm>
        </p:spPr>
        <p:txBody>
          <a:bodyPr>
            <a:normAutofit fontScale="47500" lnSpcReduction="20000"/>
          </a:bodyPr>
          <a:lstStyle/>
          <a:p>
            <a:r>
              <a:rPr lang="en-US" dirty="0" smtClean="0"/>
              <a:t>Create an Incident Action Plan, E.g.</a:t>
            </a:r>
          </a:p>
          <a:p>
            <a:pPr lvl="1"/>
            <a:r>
              <a:rPr lang="en-US" dirty="0" smtClean="0"/>
              <a:t>Skiing the line for more data</a:t>
            </a:r>
          </a:p>
          <a:p>
            <a:pPr lvl="1"/>
            <a:r>
              <a:rPr lang="en-US" dirty="0" smtClean="0"/>
              <a:t>What resources to mobilize and from where and how</a:t>
            </a:r>
          </a:p>
          <a:p>
            <a:pPr lvl="1"/>
            <a:r>
              <a:rPr lang="en-US" dirty="0" smtClean="0"/>
              <a:t>Establishing a command structure and assigning resources</a:t>
            </a:r>
          </a:p>
          <a:p>
            <a:pPr lvl="1"/>
            <a:r>
              <a:rPr lang="en-US" dirty="0" smtClean="0"/>
              <a:t>Identify any other locations required</a:t>
            </a:r>
          </a:p>
          <a:p>
            <a:pPr lvl="1"/>
            <a:r>
              <a:rPr lang="en-US" dirty="0" smtClean="0"/>
              <a:t>Communicating with supporting agencies</a:t>
            </a:r>
          </a:p>
          <a:p>
            <a:pPr lvl="1"/>
            <a:r>
              <a:rPr lang="en-US" dirty="0" smtClean="0"/>
              <a:t>Build in the plan the balance of Risk and Benefit</a:t>
            </a:r>
          </a:p>
          <a:p>
            <a:r>
              <a:rPr lang="en-US" dirty="0" smtClean="0"/>
              <a:t>Work with other staff and technical experts as needed</a:t>
            </a:r>
          </a:p>
          <a:p>
            <a:pPr lvl="1"/>
            <a:r>
              <a:rPr lang="en-US" dirty="0" smtClean="0"/>
              <a:t>Lift operations</a:t>
            </a:r>
          </a:p>
          <a:p>
            <a:pPr lvl="1"/>
            <a:r>
              <a:rPr lang="en-US" dirty="0" smtClean="0"/>
              <a:t>Area management</a:t>
            </a:r>
          </a:p>
          <a:p>
            <a:pPr lvl="1"/>
            <a:r>
              <a:rPr lang="en-US" dirty="0" smtClean="0"/>
              <a:t>Other</a:t>
            </a:r>
          </a:p>
          <a:p>
            <a:r>
              <a:rPr lang="en-US" dirty="0" smtClean="0"/>
              <a:t>Order resources</a:t>
            </a:r>
          </a:p>
          <a:p>
            <a:pPr lvl="1"/>
            <a:r>
              <a:rPr lang="en-US" dirty="0" smtClean="0"/>
              <a:t>Personnel</a:t>
            </a:r>
          </a:p>
          <a:p>
            <a:pPr lvl="1"/>
            <a:r>
              <a:rPr lang="en-US" dirty="0" smtClean="0"/>
              <a:t>Equipment</a:t>
            </a:r>
          </a:p>
          <a:p>
            <a:pPr lvl="1"/>
            <a:r>
              <a:rPr lang="en-US" dirty="0" smtClean="0"/>
              <a:t>Transport</a:t>
            </a:r>
          </a:p>
          <a:p>
            <a:r>
              <a:rPr lang="en-US" dirty="0" smtClean="0"/>
              <a:t>Create a Command Structure</a:t>
            </a:r>
          </a:p>
          <a:p>
            <a:pPr lvl="1"/>
            <a:r>
              <a:rPr lang="en-US" dirty="0" smtClean="0"/>
              <a:t>So you are not overwhelmed</a:t>
            </a:r>
          </a:p>
          <a:p>
            <a:r>
              <a:rPr lang="en-US" dirty="0" smtClean="0"/>
              <a:t>Make assignments</a:t>
            </a:r>
          </a:p>
          <a:p>
            <a:pPr lvl="1"/>
            <a:r>
              <a:rPr lang="en-US" dirty="0" smtClean="0"/>
              <a:t>Start with command structure</a:t>
            </a:r>
          </a:p>
          <a:p>
            <a:pPr lvl="1"/>
            <a:r>
              <a:rPr lang="en-US" dirty="0" smtClean="0"/>
              <a:t>Command structure may assign more tactical roles</a:t>
            </a:r>
          </a:p>
          <a:p>
            <a:r>
              <a:rPr lang="en-US" dirty="0" smtClean="0"/>
              <a:t>Adapt plan and assignments as necessary as the situation unfolds</a:t>
            </a:r>
          </a:p>
          <a:p>
            <a:pPr lvl="1"/>
            <a:r>
              <a:rPr lang="en-US" dirty="0" smtClean="0"/>
              <a:t>New information may lead to changes in the plan</a:t>
            </a:r>
          </a:p>
          <a:p>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(2)</a:t>
            </a:r>
            <a:endParaRPr lang="en-US"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pPr>
              <a:spcAft>
                <a:spcPts val="1200"/>
              </a:spcAft>
            </a:pPr>
            <a:r>
              <a:rPr lang="en-US" dirty="0" smtClean="0"/>
              <a:t>3:40 PM Radio:  “Patrol from Lift maintenance , we have a derail light on tower 8.  We need a patroller to ski to that point and get a visual on the lift status.”</a:t>
            </a:r>
          </a:p>
          <a:p>
            <a:pPr>
              <a:spcAft>
                <a:spcPts val="1200"/>
              </a:spcAft>
            </a:pPr>
            <a:r>
              <a:rPr lang="en-US" dirty="0" smtClean="0"/>
              <a:t>3:40 PM Radio:  “Lift Maintenance from Incident Command , copy that.  Is any patroller in a position to check Tower 8 Chair X?”</a:t>
            </a:r>
          </a:p>
          <a:p>
            <a:pPr>
              <a:spcAft>
                <a:spcPts val="1200"/>
              </a:spcAft>
            </a:pPr>
            <a:r>
              <a:rPr lang="en-US" dirty="0" smtClean="0"/>
              <a:t>3:41 PM Radio:  “Incident Command from Chris, I am skiers right of tower 15, a minute or 2 away from Tower 8.”</a:t>
            </a:r>
          </a:p>
          <a:p>
            <a:pPr>
              <a:spcAft>
                <a:spcPts val="1200"/>
              </a:spcAft>
            </a:pPr>
            <a:r>
              <a:rPr lang="en-US" dirty="0" smtClean="0"/>
              <a:t>3:41 PM Radio:  “Chris from Incident Command, thanks please proceed and let us know status of Tower 8.”</a:t>
            </a:r>
          </a:p>
          <a:p>
            <a:pPr>
              <a:spcAft>
                <a:spcPts val="1200"/>
              </a:spcAft>
            </a:pP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(3)</a:t>
            </a:r>
            <a:endParaRPr lang="en-US" dirty="0">
              <a:solidFill>
                <a:srgbClr val="0000FF"/>
              </a:solidFill>
            </a:endParaRPr>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3:43 PM Radio (Breathless):  “Incident Command from Chris, wow this is awful.  Someone fell about 15 feet out of the chair 50 feet above tower 8.  They landed on a snow covered rock.  They are unresponsive.  I am starting my assessment.  Their head is at a funny angle and they are </a:t>
            </a:r>
            <a:r>
              <a:rPr lang="en-US" b="1" dirty="0" smtClean="0"/>
              <a:t>not breathing</a:t>
            </a:r>
            <a:r>
              <a:rPr lang="en-US" dirty="0" smtClean="0"/>
              <a:t>.”</a:t>
            </a: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77500" lnSpcReduction="20000"/>
          </a:bodyPr>
          <a:lstStyle/>
          <a:p>
            <a:pPr>
              <a:spcAft>
                <a:spcPts val="1200"/>
              </a:spcAft>
            </a:pPr>
            <a:r>
              <a:rPr lang="en-US" dirty="0" smtClean="0"/>
              <a:t>What might be the best next radio call from you:</a:t>
            </a:r>
          </a:p>
          <a:p>
            <a:pPr marL="906463" lvl="1" indent="-446088">
              <a:spcAft>
                <a:spcPts val="1200"/>
              </a:spcAft>
              <a:buFont typeface="Wingdings" charset="2"/>
              <a:buChar char="q"/>
            </a:pPr>
            <a:r>
              <a:rPr lang="en-US" dirty="0" smtClean="0"/>
              <a:t>“Dispatch from IC, we have a report of an unresponsive patient 50 feet above tower 8 chair X.”</a:t>
            </a:r>
          </a:p>
          <a:p>
            <a:pPr marL="906463" lvl="1" indent="-446088">
              <a:spcAft>
                <a:spcPts val="1200"/>
              </a:spcAft>
              <a:buFont typeface="Wingdings" charset="2"/>
              <a:buChar char="q"/>
            </a:pPr>
            <a:r>
              <a:rPr lang="en-US" dirty="0" smtClean="0"/>
              <a:t>“Chris from IC, copy that.  Please let us know your resource needs and a short report”</a:t>
            </a:r>
          </a:p>
          <a:p>
            <a:pPr marL="906463" lvl="1" indent="-446088">
              <a:spcAft>
                <a:spcPts val="1200"/>
              </a:spcAft>
              <a:buFont typeface="Wingdings" charset="2"/>
              <a:buChar char="q"/>
            </a:pPr>
            <a:r>
              <a:rPr lang="en-US" dirty="0" smtClean="0"/>
              <a:t>“Chris from IC, I’m sending John down to help.”</a:t>
            </a:r>
          </a:p>
          <a:p>
            <a:pPr marL="906463" lvl="1" indent="-446088">
              <a:spcAft>
                <a:spcPts val="1200"/>
              </a:spcAft>
              <a:buFont typeface="Wingdings" charset="2"/>
              <a:buChar char="q"/>
            </a:pPr>
            <a:r>
              <a:rPr lang="en-US" dirty="0" smtClean="0"/>
              <a:t>“Chris from IC, please step back, take a deep breath, take a 360° scan around you, and report on the chair condition at tower 8, and if there are any other patients or issues of concern.”</a:t>
            </a:r>
          </a:p>
          <a:p>
            <a:pPr marL="906463" lvl="1" indent="-446088">
              <a:spcAft>
                <a:spcPts val="1200"/>
              </a:spcAft>
              <a:buFont typeface="Wingdings" charset="2"/>
              <a:buChar char="q"/>
            </a:pPr>
            <a:r>
              <a:rPr lang="en-US" dirty="0" smtClean="0"/>
              <a:t>“Patrol from IC, is anyone in a position to help Chris?”</a:t>
            </a:r>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457200" y="1600200"/>
            <a:ext cx="8229600" cy="4919133"/>
          </a:xfrm>
        </p:spPr>
        <p:txBody>
          <a:bodyPr>
            <a:normAutofit fontScale="55000" lnSpcReduction="20000"/>
          </a:bodyPr>
          <a:lstStyle/>
          <a:p>
            <a:pPr>
              <a:spcAft>
                <a:spcPts val="1200"/>
              </a:spcAft>
            </a:pPr>
            <a:r>
              <a:rPr lang="en-US" i="1" dirty="0" smtClean="0"/>
              <a:t>It may appear to you as IC that Chris has fixated on the first thing she saw and may have succumbed to tunnel vision.  This is </a:t>
            </a:r>
            <a:r>
              <a:rPr lang="en-US" i="1" u="sng" dirty="0" smtClean="0"/>
              <a:t>exactly</a:t>
            </a:r>
            <a:r>
              <a:rPr lang="en-US" i="1" dirty="0" smtClean="0"/>
              <a:t> what happened in a case at another ski area ski lift incident in the Northwest some years ago.  So your best next radio call might be:</a:t>
            </a:r>
          </a:p>
          <a:p>
            <a:pPr marL="906463" lvl="1" indent="-446088">
              <a:spcAft>
                <a:spcPts val="1200"/>
              </a:spcAft>
              <a:buFont typeface="Wingdings" charset="2"/>
              <a:buChar char="ü"/>
            </a:pPr>
            <a:r>
              <a:rPr lang="en-US" dirty="0" smtClean="0"/>
              <a:t>3:42 PM Radio  “Chris from IC, please step back, take a deep breath, take a 360° scan and report on the chair condition at tower 8, and if there are any other patients or issues of concern.”</a:t>
            </a:r>
          </a:p>
          <a:p>
            <a:pPr marL="506413" indent="-446088">
              <a:spcAft>
                <a:spcPts val="1200"/>
              </a:spcAft>
            </a:pPr>
            <a:r>
              <a:rPr lang="en-US" b="1" i="1" dirty="0" smtClean="0"/>
              <a:t>A great idea for the first one there at any accident site is to train yourself to always do a 360° scan before reacting to what you initially see</a:t>
            </a:r>
            <a:r>
              <a:rPr lang="en-US" i="1" dirty="0" smtClean="0"/>
              <a:t>.</a:t>
            </a:r>
          </a:p>
          <a:p>
            <a:pPr marL="506413" indent="-446088">
              <a:spcAft>
                <a:spcPts val="1200"/>
              </a:spcAft>
            </a:pPr>
            <a:r>
              <a:rPr lang="en-US" i="1" dirty="0" smtClean="0"/>
              <a:t>Remember as IC, in the possible situation you are imagining at this point, you have minutes, not seconds.  It is better to take the time to evaluate all that is going on, than to react to the first thing you or anyone sees.  </a:t>
            </a:r>
          </a:p>
          <a:p>
            <a:pPr marL="506413" indent="-446088">
              <a:spcAft>
                <a:spcPts val="1200"/>
              </a:spcAft>
            </a:pPr>
            <a:r>
              <a:rPr lang="en-US" i="1" dirty="0" smtClean="0"/>
              <a:t>You as IC may not want to trigger John or other resources to assist Chris yet until you know more about resource needs and availability.  Part of your risk benefit analysis may include the urgency of first aid on scene with maintaining patroller altitude on the mountain in the event of chair evacuation.</a:t>
            </a:r>
          </a:p>
          <a:p>
            <a:pPr>
              <a:spcAft>
                <a:spcPts val="1200"/>
              </a:spcAft>
            </a:pP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9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457200" y="1169390"/>
            <a:ext cx="8229600" cy="5688609"/>
          </a:xfrm>
        </p:spPr>
        <p:txBody>
          <a:bodyPr>
            <a:normAutofit fontScale="40000" lnSpcReduction="20000"/>
          </a:bodyPr>
          <a:lstStyle/>
          <a:p>
            <a:pPr>
              <a:spcAft>
                <a:spcPts val="1200"/>
              </a:spcAft>
            </a:pPr>
            <a:r>
              <a:rPr lang="en-US" dirty="0" smtClean="0"/>
              <a:t>In </a:t>
            </a:r>
            <a:r>
              <a:rPr lang="en-US" dirty="0"/>
              <a:t>the following you will read an unfolding scenario with questions along the way.  You will be asked to play different leadership </a:t>
            </a:r>
            <a:r>
              <a:rPr lang="en-US" dirty="0" smtClean="0"/>
              <a:t>roles.  </a:t>
            </a:r>
          </a:p>
          <a:p>
            <a:pPr>
              <a:spcAft>
                <a:spcPts val="1200"/>
              </a:spcAft>
            </a:pPr>
            <a:r>
              <a:rPr lang="en-US" dirty="0" smtClean="0"/>
              <a:t>Some </a:t>
            </a:r>
            <a:r>
              <a:rPr lang="en-US" dirty="0"/>
              <a:t>roles may normally be assumed by paid staff, but for the purpose of this learning opportunity please take on the specified roles whether you are paid or volunteer staff.  This way we will know what others are doing, and in the event a volunteer has to assume a paid staff role, you will know what to do.  It has happened before, so it is not unrealistic. </a:t>
            </a:r>
            <a:r>
              <a:rPr lang="en-US" dirty="0" smtClean="0"/>
              <a:t> </a:t>
            </a:r>
          </a:p>
          <a:p>
            <a:pPr>
              <a:spcAft>
                <a:spcPts val="1200"/>
              </a:spcAft>
            </a:pPr>
            <a:r>
              <a:rPr lang="en-US" dirty="0" smtClean="0"/>
              <a:t>Before doing the scenario it </a:t>
            </a:r>
            <a:r>
              <a:rPr lang="en-US" dirty="0"/>
              <a:t>is recommended you go through at least</a:t>
            </a:r>
            <a:r>
              <a:rPr lang="en-US" dirty="0" smtClean="0"/>
              <a:t> </a:t>
            </a:r>
          </a:p>
          <a:p>
            <a:pPr lvl="1">
              <a:spcAft>
                <a:spcPts val="1200"/>
              </a:spcAft>
            </a:pPr>
            <a:r>
              <a:rPr lang="en-US" dirty="0" smtClean="0"/>
              <a:t>Chapter 4 of the OEC manual</a:t>
            </a:r>
          </a:p>
          <a:p>
            <a:pPr>
              <a:spcAft>
                <a:spcPts val="1200"/>
              </a:spcAft>
            </a:pPr>
            <a:endParaRPr lang="en-US" dirty="0" smtClean="0"/>
          </a:p>
          <a:p>
            <a:pPr>
              <a:spcAft>
                <a:spcPts val="1200"/>
              </a:spcAft>
            </a:pPr>
            <a:endParaRPr lang="en-US" dirty="0" smtClean="0"/>
          </a:p>
          <a:p>
            <a:pPr>
              <a:spcAft>
                <a:spcPts val="1200"/>
              </a:spcAft>
            </a:pPr>
            <a:endParaRPr lang="en-US" dirty="0" smtClean="0"/>
          </a:p>
          <a:p>
            <a:pPr lvl="1">
              <a:spcAft>
                <a:spcPts val="1200"/>
              </a:spcAft>
            </a:pPr>
            <a:r>
              <a:rPr lang="en-US" dirty="0" smtClean="0"/>
              <a:t> and the </a:t>
            </a:r>
            <a:r>
              <a:rPr lang="en-US" dirty="0"/>
              <a:t>introductory web based course ICS100</a:t>
            </a:r>
          </a:p>
          <a:p>
            <a:pPr>
              <a:spcAft>
                <a:spcPts val="1200"/>
              </a:spcAft>
              <a:buNone/>
            </a:pPr>
            <a:r>
              <a:rPr lang="en-US" dirty="0" smtClean="0"/>
              <a:t> 					</a:t>
            </a:r>
            <a:r>
              <a:rPr lang="en-US" u="sng" dirty="0" smtClean="0">
                <a:hlinkClick r:id="rId2"/>
              </a:rPr>
              <a:t>http</a:t>
            </a:r>
            <a:r>
              <a:rPr lang="en-US" u="sng" dirty="0">
                <a:hlinkClick r:id="rId2"/>
              </a:rPr>
              <a:t>://emilms.fema.gov/IS100b/index.htm</a:t>
            </a:r>
            <a:endParaRPr lang="en-US" dirty="0" smtClean="0"/>
          </a:p>
          <a:p>
            <a:pPr>
              <a:spcAft>
                <a:spcPts val="1200"/>
              </a:spcAft>
            </a:pPr>
            <a:r>
              <a:rPr lang="en-US" dirty="0" smtClean="0"/>
              <a:t>In </a:t>
            </a:r>
            <a:r>
              <a:rPr lang="en-US" dirty="0"/>
              <a:t>doing this</a:t>
            </a:r>
            <a:r>
              <a:rPr lang="en-US" dirty="0" smtClean="0"/>
              <a:t> ICS100 course </a:t>
            </a:r>
            <a:r>
              <a:rPr lang="en-US" dirty="0"/>
              <a:t>note that it does provide for structures for complex multi-agency incidents.  For most our patrol work we should strive for simplicity in structure and plans</a:t>
            </a:r>
            <a:r>
              <a:rPr lang="en-US" dirty="0" smtClean="0"/>
              <a:t>. </a:t>
            </a:r>
            <a:endParaRPr lang="en-US" dirty="0"/>
          </a:p>
          <a:p>
            <a:pPr>
              <a:spcAft>
                <a:spcPts val="1200"/>
              </a:spcAft>
            </a:pPr>
            <a:r>
              <a:rPr lang="en-US" dirty="0"/>
              <a:t>In case the scenario below seems far fetched and improbable, the </a:t>
            </a:r>
            <a:r>
              <a:rPr lang="en-US" dirty="0" smtClean="0"/>
              <a:t>writers </a:t>
            </a:r>
            <a:r>
              <a:rPr lang="en-US" dirty="0"/>
              <a:t>of this to their knowledge know that all elements of the scenario have happened in the history of the Summit @ Snoqualmie areas, though not necessarily in the combination as written.  So you could be faced with situations like this and have to find a way to cope</a:t>
            </a:r>
            <a:r>
              <a:rPr lang="en-US" dirty="0" smtClean="0"/>
              <a:t>.</a:t>
            </a:r>
          </a:p>
          <a:p>
            <a:pPr>
              <a:spcAft>
                <a:spcPts val="1200"/>
              </a:spcAft>
            </a:pPr>
            <a:r>
              <a:rPr lang="en-US" dirty="0" smtClean="0"/>
              <a:t>Note that this scenario does contain some </a:t>
            </a:r>
            <a:r>
              <a:rPr lang="en-US" b="1" dirty="0" smtClean="0"/>
              <a:t>management policy decisions </a:t>
            </a:r>
            <a:r>
              <a:rPr lang="en-US" dirty="0" smtClean="0"/>
              <a:t>that are a part of driving consistency across the patrols and between the patrols, other agencies and the ICS system, please learn and follow these decisions.</a:t>
            </a:r>
          </a:p>
          <a:p>
            <a:pPr>
              <a:spcAft>
                <a:spcPts val="1200"/>
              </a:spcAft>
            </a:pPr>
            <a:endParaRPr lang="en-US" dirty="0"/>
          </a:p>
        </p:txBody>
      </p:sp>
      <p:grpSp>
        <p:nvGrpSpPr>
          <p:cNvPr id="6" name="Group 5"/>
          <p:cNvGrpSpPr/>
          <p:nvPr/>
        </p:nvGrpSpPr>
        <p:grpSpPr>
          <a:xfrm>
            <a:off x="4855912" y="2828991"/>
            <a:ext cx="1978455" cy="1483841"/>
            <a:chOff x="6708345" y="3131813"/>
            <a:chExt cx="1978455" cy="1483841"/>
          </a:xfrm>
        </p:grpSpPr>
        <p:sp>
          <p:nvSpPr>
            <p:cNvPr id="5" name="Rectangle 4"/>
            <p:cNvSpPr/>
            <p:nvPr/>
          </p:nvSpPr>
          <p:spPr>
            <a:xfrm>
              <a:off x="6708345" y="3131813"/>
              <a:ext cx="1978455" cy="14838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6708345" y="3131813"/>
              <a:ext cx="1978455" cy="1483841"/>
            </a:xfrm>
            <a:prstGeom prst="rect">
              <a:avLst/>
            </a:prstGeom>
          </p:spPr>
        </p:pic>
      </p:grpSp>
      <p:sp>
        <p:nvSpPr>
          <p:cNvPr id="7" name="Slide Number Placeholder 6"/>
          <p:cNvSpPr>
            <a:spLocks noGrp="1"/>
          </p:cNvSpPr>
          <p:nvPr>
            <p:ph type="sldNum" sz="quarter" idx="12"/>
          </p:nvPr>
        </p:nvSpPr>
        <p:spPr/>
        <p:txBody>
          <a:bodyPr/>
          <a:lstStyle/>
          <a:p>
            <a:fld id="{570BCC86-4A72-BA45-9E08-980398CDF0BE}"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(4)</a:t>
            </a:r>
            <a:endParaRPr lang="en-US" dirty="0">
              <a:solidFill>
                <a:srgbClr val="0000FF"/>
              </a:solidFill>
            </a:endParaRPr>
          </a:p>
        </p:txBody>
      </p:sp>
      <p:sp>
        <p:nvSpPr>
          <p:cNvPr id="3" name="Content Placeholder 2"/>
          <p:cNvSpPr>
            <a:spLocks noGrp="1"/>
          </p:cNvSpPr>
          <p:nvPr>
            <p:ph idx="1"/>
          </p:nvPr>
        </p:nvSpPr>
        <p:spPr/>
        <p:txBody>
          <a:bodyPr>
            <a:normAutofit fontScale="47500" lnSpcReduction="20000"/>
          </a:bodyPr>
          <a:lstStyle/>
          <a:p>
            <a:pPr marL="342900" lvl="1" indent="-342900">
              <a:spcAft>
                <a:spcPts val="600"/>
              </a:spcAft>
              <a:buFont typeface="Arial"/>
              <a:buChar char="•"/>
            </a:pPr>
            <a:r>
              <a:rPr lang="en-US" sz="3273" dirty="0" smtClean="0"/>
              <a:t>3:44 PM Radio  </a:t>
            </a:r>
            <a:r>
              <a:rPr lang="en-US" sz="3158" dirty="0" smtClean="0"/>
              <a:t>“Chris from IC, please step back, take a deep breath, take a 360° scan and report on the chair condition at tower 8, and if there are any other patients or issues of concern.”</a:t>
            </a:r>
          </a:p>
          <a:p>
            <a:pPr marL="342900" lvl="1" indent="-342900">
              <a:spcAft>
                <a:spcPts val="600"/>
              </a:spcAft>
              <a:buFont typeface="Arial"/>
              <a:buChar char="•"/>
            </a:pPr>
            <a:endParaRPr lang="en-US" dirty="0" smtClean="0"/>
          </a:p>
          <a:p>
            <a:pPr>
              <a:spcAft>
                <a:spcPts val="600"/>
              </a:spcAft>
            </a:pPr>
            <a:r>
              <a:rPr lang="en-US" dirty="0" smtClean="0"/>
              <a:t>3:46 PM Radio:  “IC from Chris.  OMG!!  Uh, it appears we have um 8 to 10 people who have been thrown from the chair.  </a:t>
            </a:r>
            <a:r>
              <a:rPr lang="en-US" dirty="0" err="1" smtClean="0"/>
              <a:t>Jeeze</a:t>
            </a:r>
            <a:r>
              <a:rPr lang="en-US" dirty="0" smtClean="0"/>
              <a:t> I don’t know if they are hurt.  It looks like the sheave train on the heavy side of um tower 8 has failed, its at a crazy angle.  The haul rope is way below the sheave train, and oh dear it looks like the chair by the tower is bent.  OMG, what do I do?  I need help!”</a:t>
            </a:r>
          </a:p>
          <a:p>
            <a:pPr>
              <a:spcAft>
                <a:spcPts val="600"/>
              </a:spcAft>
              <a:buNone/>
            </a:pPr>
            <a:endParaRPr lang="en-US" sz="3789" dirty="0" smtClean="0"/>
          </a:p>
          <a:p>
            <a:pPr marL="0" indent="0">
              <a:spcAft>
                <a:spcPts val="600"/>
              </a:spcAft>
              <a:buNone/>
            </a:pPr>
            <a:r>
              <a:rPr lang="en-US" sz="3789" i="1" dirty="0" smtClean="0">
                <a:solidFill>
                  <a:srgbClr val="FF6600"/>
                </a:solidFill>
              </a:rPr>
              <a:t>From Chris’ tone she sounds distressed.  </a:t>
            </a:r>
          </a:p>
          <a:p>
            <a:pPr marL="0" indent="0">
              <a:spcAft>
                <a:spcPts val="600"/>
              </a:spcAft>
              <a:buNone/>
            </a:pPr>
            <a:endParaRPr lang="en-US" dirty="0" smtClean="0"/>
          </a:p>
          <a:p>
            <a:pPr>
              <a:spcAft>
                <a:spcPts val="600"/>
              </a:spcAft>
            </a:pPr>
            <a:r>
              <a:rPr lang="en-US" dirty="0" smtClean="0"/>
              <a:t>Your partner John buts in:  “My 4 year old and 6 year old were in ski school.  I told them to ride up after lessons and I’d ski a run with them as soon as I’m bumped.  Please let them be OK”  </a:t>
            </a:r>
          </a:p>
          <a:p>
            <a:pPr>
              <a:spcAft>
                <a:spcPts val="600"/>
              </a:spcAft>
              <a:buNone/>
            </a:pPr>
            <a:endParaRPr lang="en-US" dirty="0" smtClean="0"/>
          </a:p>
          <a:p>
            <a:pPr>
              <a:spcAft>
                <a:spcPts val="600"/>
              </a:spcAft>
              <a:buNone/>
            </a:pPr>
            <a:r>
              <a:rPr lang="en-US" sz="3789" i="1" dirty="0" smtClean="0">
                <a:solidFill>
                  <a:srgbClr val="FF6600"/>
                </a:solidFill>
              </a:rPr>
              <a:t>John looks distressed.  </a:t>
            </a:r>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Incident or Two?</a:t>
            </a:r>
            <a:endParaRPr lang="en-US" dirty="0"/>
          </a:p>
        </p:txBody>
      </p:sp>
      <p:sp>
        <p:nvSpPr>
          <p:cNvPr id="3" name="Content Placeholder 2"/>
          <p:cNvSpPr>
            <a:spLocks noGrp="1"/>
          </p:cNvSpPr>
          <p:nvPr>
            <p:ph idx="1"/>
          </p:nvPr>
        </p:nvSpPr>
        <p:spPr/>
        <p:txBody>
          <a:bodyPr/>
          <a:lstStyle/>
          <a:p>
            <a:r>
              <a:rPr lang="en-US" dirty="0" smtClean="0"/>
              <a:t>It looks like a likely lift evacuation</a:t>
            </a:r>
          </a:p>
          <a:p>
            <a:r>
              <a:rPr lang="en-US" dirty="0" smtClean="0"/>
              <a:t>And an MCI</a:t>
            </a:r>
          </a:p>
          <a:p>
            <a:r>
              <a:rPr lang="en-US" dirty="0" smtClean="0"/>
              <a:t>And you have </a:t>
            </a:r>
            <a:r>
              <a:rPr lang="en-US" dirty="0" smtClean="0">
                <a:solidFill>
                  <a:srgbClr val="FF6600"/>
                </a:solidFill>
              </a:rPr>
              <a:t>two distressed patrollers </a:t>
            </a:r>
            <a:r>
              <a:rPr lang="en-US" dirty="0" smtClean="0"/>
              <a:t>who due to scarce resources you must keep focused.</a:t>
            </a:r>
          </a:p>
          <a:p>
            <a:pPr>
              <a:buNone/>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976"/>
            <a:ext cx="8229600" cy="1143000"/>
          </a:xfrm>
        </p:spPr>
        <p:txBody>
          <a:bodyPr/>
          <a:lstStyle/>
          <a:p>
            <a:r>
              <a:rPr lang="en-US" dirty="0" smtClean="0">
                <a:solidFill>
                  <a:srgbClr val="0000FF"/>
                </a:solidFill>
              </a:rPr>
              <a:t>Scenario Timeline (5)</a:t>
            </a:r>
            <a:endParaRPr lang="en-US" dirty="0">
              <a:solidFill>
                <a:srgbClr val="0000FF"/>
              </a:solidFill>
            </a:endParaRPr>
          </a:p>
        </p:txBody>
      </p:sp>
      <p:sp>
        <p:nvSpPr>
          <p:cNvPr id="3" name="Content Placeholder 2"/>
          <p:cNvSpPr>
            <a:spLocks noGrp="1"/>
          </p:cNvSpPr>
          <p:nvPr>
            <p:ph idx="1"/>
          </p:nvPr>
        </p:nvSpPr>
        <p:spPr>
          <a:xfrm>
            <a:off x="457200" y="1244585"/>
            <a:ext cx="8229600" cy="5367867"/>
          </a:xfrm>
        </p:spPr>
        <p:txBody>
          <a:bodyPr>
            <a:normAutofit fontScale="40000" lnSpcReduction="20000"/>
          </a:bodyPr>
          <a:lstStyle/>
          <a:p>
            <a:pPr>
              <a:spcAft>
                <a:spcPts val="600"/>
              </a:spcAft>
            </a:pPr>
            <a:r>
              <a:rPr lang="en-US" dirty="0" smtClean="0"/>
              <a:t>3:47 PM Radio:  “Incident command from Lift maintenance, we need you to initiate evacuation of Chair X right away.”</a:t>
            </a:r>
          </a:p>
          <a:p>
            <a:pPr>
              <a:spcAft>
                <a:spcPts val="600"/>
              </a:spcAft>
            </a:pPr>
            <a:r>
              <a:rPr lang="en-US" dirty="0" smtClean="0"/>
              <a:t>3:48 PM Radio:  “IC from Peter.  I can get to a position just below tower 14 three towers from the top.  If you and your partner can spot and inform people on the top two spans, I could ski the line, please advise.”</a:t>
            </a:r>
          </a:p>
          <a:p>
            <a:pPr>
              <a:spcAft>
                <a:spcPts val="600"/>
              </a:spcAft>
            </a:pPr>
            <a:r>
              <a:rPr lang="en-US" dirty="0" smtClean="0"/>
              <a:t> 3:48 PM Radio:  “IC from Mike, I am with Jim, Mary and Fred on chair 67, just below the last tower.  If you can evacuate us we can help.”</a:t>
            </a:r>
          </a:p>
          <a:p>
            <a:pPr>
              <a:spcAft>
                <a:spcPts val="600"/>
              </a:spcAft>
            </a:pPr>
            <a:r>
              <a:rPr lang="en-US" dirty="0" smtClean="0"/>
              <a:t>3:48 PM Radio:   “IC from Jean,  I am skiing with Alicia and can make it to just above tower 10.”</a:t>
            </a:r>
          </a:p>
          <a:p>
            <a:pPr>
              <a:spcAft>
                <a:spcPts val="600"/>
              </a:spcAft>
            </a:pPr>
            <a:r>
              <a:rPr lang="en-US" dirty="0" smtClean="0"/>
              <a:t>3:49 PM Radio:  “IC from Joan at Dispatch, we have 6 patrollers in the base area ready to help.”</a:t>
            </a:r>
          </a:p>
          <a:p>
            <a:pPr>
              <a:spcAft>
                <a:spcPts val="600"/>
              </a:spcAft>
            </a:pPr>
            <a:r>
              <a:rPr lang="en-US" dirty="0" smtClean="0"/>
              <a:t>3:49 PM Radio:  “IC from Top of chair Y, we have 3 patrollers holding at the top of Y.”</a:t>
            </a:r>
          </a:p>
          <a:p>
            <a:pPr>
              <a:spcAft>
                <a:spcPts val="600"/>
              </a:spcAft>
            </a:pPr>
            <a:r>
              <a:rPr lang="en-US" dirty="0" smtClean="0"/>
              <a:t>3:49 PM Radio:  “Break, Dispatch from Sam, I saw a collision between two skiers half way down skiers left of Chair Y, about Tower 5.  A child appears injured and the person who hit them has skied away.  I have a description.  Young adult male boarder, yellow jacket, orange pants.”</a:t>
            </a:r>
          </a:p>
          <a:p>
            <a:pPr>
              <a:spcAft>
                <a:spcPts val="600"/>
              </a:spcAft>
            </a:pPr>
            <a:r>
              <a:rPr lang="en-US" dirty="0" smtClean="0"/>
              <a:t>3:50 PM Radio  “IC from top of chair Z, we have 2 patrollers holding at the top of Z.”</a:t>
            </a:r>
          </a:p>
          <a:p>
            <a:pPr>
              <a:spcAft>
                <a:spcPts val="600"/>
              </a:spcAft>
            </a:pPr>
            <a:r>
              <a:rPr lang="en-US" dirty="0" smtClean="0"/>
              <a:t>3:50 PM Radio  “IC from Chris, Looks like I have 3 who fell about 12 feet but up on their skis, and 7 or 8 others sitting or lying and look hurt including the unresponsive woman.  Everyone was thrown from at least 10 feet.”</a:t>
            </a:r>
          </a:p>
          <a:p>
            <a:pPr>
              <a:spcAft>
                <a:spcPts val="600"/>
              </a:spcAft>
            </a:pPr>
            <a:r>
              <a:rPr lang="en-US" dirty="0" smtClean="0"/>
              <a:t>3:51 PM Radio:  “IC from Joan at Dispatch, we have concerned guests asking about their children on the lift.”</a:t>
            </a:r>
          </a:p>
          <a:p>
            <a:pPr>
              <a:spcAft>
                <a:spcPts val="600"/>
              </a:spcAft>
            </a:pPr>
            <a:r>
              <a:rPr lang="en-US" dirty="0" smtClean="0"/>
              <a:t>3:51 PM Radio:  “Patrol from Lift operations at bottom of Y, I see the guy in the orange pants ”</a:t>
            </a:r>
          </a:p>
          <a:p>
            <a:pPr>
              <a:spcAft>
                <a:spcPts val="600"/>
              </a:spcAft>
            </a:pPr>
            <a:r>
              <a:rPr lang="en-US" dirty="0" smtClean="0"/>
              <a:t>3:51 PM Radio:  “IC from Joan at Dispatch, we have a TV reporter crew here asking about the chair, they came up to do an article on Outdoors-for-All”</a:t>
            </a:r>
          </a:p>
          <a:p>
            <a:pPr>
              <a:spcAft>
                <a:spcPts val="600"/>
              </a:spcAft>
            </a:pPr>
            <a:r>
              <a:rPr lang="en-US" dirty="0" smtClean="0"/>
              <a:t>3:52 PM Radio:  “……………………..”</a:t>
            </a:r>
          </a:p>
          <a:p>
            <a:pPr>
              <a:spcAft>
                <a:spcPts val="600"/>
              </a:spcAft>
            </a:pPr>
            <a:r>
              <a:rPr lang="en-US" dirty="0" smtClean="0"/>
              <a:t>3:52 PM Radio:  “……………………..”</a:t>
            </a:r>
          </a:p>
          <a:p>
            <a:pPr>
              <a:spcAft>
                <a:spcPts val="600"/>
              </a:spcAft>
            </a:pPr>
            <a:r>
              <a:rPr lang="en-US" dirty="0" smtClean="0"/>
              <a:t>3:53-3:56  PM Radio:  “Etc. Etc. Etc……”</a:t>
            </a:r>
          </a:p>
        </p:txBody>
      </p:sp>
      <p:sp>
        <p:nvSpPr>
          <p:cNvPr id="4" name="Slide Number Placeholder 3"/>
          <p:cNvSpPr>
            <a:spLocks noGrp="1"/>
          </p:cNvSpPr>
          <p:nvPr>
            <p:ph type="sldNum" sz="quarter" idx="12"/>
          </p:nvPr>
        </p:nvSpPr>
        <p:spPr/>
        <p:txBody>
          <a:bodyPr/>
          <a:lstStyle/>
          <a:p>
            <a:fld id="{570BCC86-4A72-BA45-9E08-980398CDF0BE}"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IC, WHAT TO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 you think this is what might happen?</a:t>
            </a:r>
          </a:p>
          <a:p>
            <a:r>
              <a:rPr lang="en-US" dirty="0" smtClean="0"/>
              <a:t>Lots of willing helpers, radio transmissions beyond your control?</a:t>
            </a:r>
          </a:p>
          <a:p>
            <a:r>
              <a:rPr lang="en-US" dirty="0" smtClean="0"/>
              <a:t>Did you keep track?</a:t>
            </a:r>
          </a:p>
          <a:p>
            <a:r>
              <a:rPr lang="en-US" dirty="0" smtClean="0"/>
              <a:t>Have you responded to anyone yet, especially Lift Maintenance?</a:t>
            </a:r>
          </a:p>
          <a:p>
            <a:r>
              <a:rPr lang="en-US" dirty="0" smtClean="0"/>
              <a:t>Do you feel the pressure?</a:t>
            </a:r>
          </a:p>
          <a:p>
            <a:r>
              <a:rPr lang="en-US" dirty="0" smtClean="0"/>
              <a:t>Is the collision on Chair Y your concern?</a:t>
            </a:r>
          </a:p>
          <a:p>
            <a:r>
              <a:rPr lang="en-US" dirty="0" smtClean="0"/>
              <a:t>26 minutes and ticking…</a:t>
            </a:r>
          </a:p>
          <a:p>
            <a:r>
              <a:rPr lang="en-US" dirty="0" smtClean="0"/>
              <a:t>Sweep is coming up in just over an hour!</a:t>
            </a: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(6)</a:t>
            </a:r>
            <a:endParaRPr lang="en-US" dirty="0">
              <a:solidFill>
                <a:srgbClr val="0000FF"/>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Yet the radio calls keep coming:</a:t>
            </a:r>
          </a:p>
          <a:p>
            <a:r>
              <a:rPr lang="en-US" dirty="0" smtClean="0"/>
              <a:t>3:57 PM Radio:  “Incident command at the top of Chair X from Lift maintenance, </a:t>
            </a:r>
            <a:r>
              <a:rPr lang="en-US" sz="3892" b="1" dirty="0" smtClean="0"/>
              <a:t>did you copy our last transmission</a:t>
            </a:r>
            <a:r>
              <a:rPr lang="en-US" dirty="0" smtClean="0"/>
              <a:t>, we need you to initiate evacuation of Chair X.”</a:t>
            </a:r>
          </a:p>
          <a:p>
            <a:r>
              <a:rPr lang="en-US" dirty="0" smtClean="0"/>
              <a:t>3:58 PM Radio:  “IC from Dispatch it seems you have an MCI in progress, what resources do you need.”</a:t>
            </a:r>
          </a:p>
          <a:p>
            <a:r>
              <a:rPr lang="en-US" dirty="0" smtClean="0"/>
              <a:t>3:59 PM Radio:  “Lift Operations from Sam, detain the offending person and call Security.  Dispatch, stand by for short report on the injured child.”</a:t>
            </a:r>
          </a:p>
          <a:p>
            <a:r>
              <a:rPr lang="en-US" dirty="0" smtClean="0"/>
              <a:t>4:01 PM Radio:  “Dispatch from Sam, on scene of collision.  6 year old girl.  May have lost consciousness but now responsive.  Upper left abdominal pain to palpation.  Pulse 110, respirations 34.”</a:t>
            </a:r>
          </a:p>
          <a:p>
            <a:r>
              <a:rPr lang="en-US" dirty="0" smtClean="0"/>
              <a:t>4:03 PM Radio:  “IC from Summit Patrol Supervisor, I have just arrived at Dispatch from one of the other areas.”</a:t>
            </a:r>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Stop </a:t>
            </a:r>
            <a:r>
              <a:rPr lang="en-US" dirty="0" smtClean="0">
                <a:solidFill>
                  <a:schemeClr val="bg1"/>
                </a:solidFill>
              </a:rPr>
              <a:t>- </a:t>
            </a:r>
            <a:r>
              <a:rPr lang="en-US" u="sng" dirty="0" smtClean="0">
                <a:solidFill>
                  <a:schemeClr val="bg1"/>
                </a:solidFill>
              </a:rPr>
              <a:t>Rewind</a:t>
            </a:r>
            <a:r>
              <a:rPr lang="en-US" dirty="0" smtClean="0">
                <a:solidFill>
                  <a:schemeClr val="bg1"/>
                </a:solidFill>
              </a:rPr>
              <a:t>!</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570BCC86-4A72-BA45-9E08-980398CDF0BE}" type="slidenum">
              <a:rPr lang="en-US" smtClean="0"/>
              <a:pPr/>
              <a:t>25</a:t>
            </a:fld>
            <a:endParaRPr lang="en-US"/>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fontScale="77500" lnSpcReduction="20000"/>
          </a:bodyPr>
          <a:lstStyle/>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3:37 PM you knew of a possible lift evacuation.</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3:39 PM you knew you had been assigned as Incident Commander in the event a Lift Evacuation was needed</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3:46 PM you knew you had a Mass Casualty Incident (MCI), and you may assume that also became part of your Incident Command.</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3:47 PM you knew for sure a Lift Evacuation was needed.</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4:03 you learn the Summit Patrol Supervisor is at Dispatch</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Its 4:03, and you have only sent Chris to tower 8, nothing else is in motion</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Stop </a:t>
            </a:r>
            <a:r>
              <a:rPr lang="en-US" dirty="0" smtClean="0">
                <a:solidFill>
                  <a:schemeClr val="bg1"/>
                </a:solidFill>
              </a:rPr>
              <a:t>- </a:t>
            </a:r>
            <a:r>
              <a:rPr lang="en-US" u="sng" dirty="0" smtClean="0">
                <a:solidFill>
                  <a:schemeClr val="bg1"/>
                </a:solidFill>
              </a:rPr>
              <a:t>Rewind</a:t>
            </a:r>
            <a:r>
              <a:rPr lang="en-US" dirty="0" smtClean="0">
                <a:solidFill>
                  <a:schemeClr val="bg1"/>
                </a:solidFill>
              </a:rPr>
              <a:t>!</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570BCC86-4A72-BA45-9E08-980398CDF0BE}" type="slidenum">
              <a:rPr lang="en-US" smtClean="0"/>
              <a:pPr/>
              <a:t>26</a:t>
            </a:fld>
            <a:endParaRPr lang="en-US"/>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fontScale="77500" lnSpcReduction="20000"/>
          </a:bodyPr>
          <a:lstStyle/>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3:37 PM you knew of a possible lift evacuation.</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3:39 PM you knew you had been assigned as Incident Commander in the event a Lift Evacuation was needed</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3:46 PM you knew you had a Mass Casualty Incident (MCI), and you may assume that also became part of your Incident Command.</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3:47 PM you knew for sure a Lift Evacuation was needed.</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4:03 you learn the Summit Patrol Supervisor is at Dispatch</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Its 4:03, and you have only sent Chris to tower 8, nothing else is in motion</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Box 4"/>
          <p:cNvSpPr txBox="1"/>
          <p:nvPr/>
        </p:nvSpPr>
        <p:spPr>
          <a:xfrm>
            <a:off x="4055537" y="458228"/>
            <a:ext cx="2368958" cy="769441"/>
          </a:xfrm>
          <a:prstGeom prst="rect">
            <a:avLst/>
          </a:prstGeom>
          <a:noFill/>
        </p:spPr>
        <p:txBody>
          <a:bodyPr wrap="none" rtlCol="0">
            <a:spAutoFit/>
          </a:bodyPr>
          <a:lstStyle/>
          <a:p>
            <a:r>
              <a:rPr lang="en-US" sz="4400" dirty="0" smtClean="0">
                <a:solidFill>
                  <a:srgbClr val="0000FF"/>
                </a:solidFill>
              </a:rPr>
              <a:t>- </a:t>
            </a:r>
            <a:r>
              <a:rPr lang="en-US" sz="4400" u="sng" dirty="0" smtClean="0">
                <a:solidFill>
                  <a:srgbClr val="0000FF"/>
                </a:solidFill>
              </a:rPr>
              <a:t>Rewind</a:t>
            </a:r>
            <a:r>
              <a:rPr lang="en-US" sz="4400" dirty="0" smtClean="0">
                <a:solidFill>
                  <a:srgbClr val="0000FF"/>
                </a:solidFill>
              </a:rPr>
              <a:t>!</a:t>
            </a:r>
            <a:endParaRPr lang="en-US" sz="4400" dirty="0"/>
          </a:p>
        </p:txBody>
      </p:sp>
      <p:sp>
        <p:nvSpPr>
          <p:cNvPr id="7" name="TextBox 6"/>
          <p:cNvSpPr txBox="1"/>
          <p:nvPr/>
        </p:nvSpPr>
        <p:spPr>
          <a:xfrm>
            <a:off x="2499160" y="6075144"/>
            <a:ext cx="4054040" cy="646331"/>
          </a:xfrm>
          <a:prstGeom prst="rect">
            <a:avLst/>
          </a:prstGeom>
          <a:noFill/>
        </p:spPr>
        <p:txBody>
          <a:bodyPr wrap="none" rtlCol="0">
            <a:spAutoFit/>
          </a:bodyPr>
          <a:lstStyle/>
          <a:p>
            <a:r>
              <a:rPr lang="en-US" sz="3600" dirty="0" smtClean="0">
                <a:solidFill>
                  <a:srgbClr val="0000FF"/>
                </a:solidFill>
              </a:rPr>
              <a:t>Is this good enough?</a:t>
            </a:r>
            <a:endParaRPr lang="en-US" sz="3600" dirty="0">
              <a:solidFill>
                <a:srgbClr val="0000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Yes or No:</a:t>
            </a:r>
          </a:p>
          <a:p>
            <a:pPr lvl="1">
              <a:spcAft>
                <a:spcPts val="600"/>
              </a:spcAft>
              <a:buFont typeface="Wingdings" charset="2"/>
              <a:buChar char="q"/>
            </a:pPr>
            <a:r>
              <a:rPr lang="en-US" dirty="0" smtClean="0"/>
              <a:t>Are you able to keep track of all this?  </a:t>
            </a:r>
          </a:p>
          <a:p>
            <a:pPr lvl="1">
              <a:spcAft>
                <a:spcPts val="600"/>
              </a:spcAft>
              <a:buFont typeface="Wingdings" charset="2"/>
              <a:buChar char="q"/>
            </a:pPr>
            <a:r>
              <a:rPr lang="en-US" dirty="0" smtClean="0"/>
              <a:t>Could you have gained gain better control of communications?</a:t>
            </a:r>
          </a:p>
          <a:p>
            <a:pPr lvl="1">
              <a:spcAft>
                <a:spcPts val="600"/>
              </a:spcAft>
              <a:buFont typeface="Wingdings" charset="2"/>
              <a:buChar char="q"/>
            </a:pPr>
            <a:r>
              <a:rPr lang="en-US" dirty="0" smtClean="0"/>
              <a:t>Do you feel Chris has calmed down enough to take charge of the MCI scene as Medical Group leadership?</a:t>
            </a:r>
          </a:p>
          <a:p>
            <a:pPr lvl="1">
              <a:spcAft>
                <a:spcPts val="600"/>
              </a:spcAft>
              <a:buFont typeface="Wingdings" charset="2"/>
              <a:buChar char="q"/>
            </a:pPr>
            <a:r>
              <a:rPr lang="en-US" dirty="0" smtClean="0"/>
              <a:t>Do you know what resources you have and where they are?</a:t>
            </a:r>
          </a:p>
          <a:p>
            <a:pPr lvl="1">
              <a:spcAft>
                <a:spcPts val="600"/>
              </a:spcAft>
              <a:buFont typeface="Wingdings" charset="2"/>
              <a:buChar char="q"/>
            </a:pPr>
            <a:r>
              <a:rPr lang="en-US" dirty="0" smtClean="0"/>
              <a:t>Should you ask Dispatch to assume the location “Base” </a:t>
            </a:r>
            <a:r>
              <a:rPr lang="en-US" dirty="0" err="1" smtClean="0"/>
              <a:t>i.e</a:t>
            </a:r>
            <a:r>
              <a:rPr lang="en-US" dirty="0" smtClean="0"/>
              <a:t> the location from which primary resource logistics, planning and administrative functions are coordinated and administered?</a:t>
            </a:r>
          </a:p>
          <a:p>
            <a:pPr lvl="1">
              <a:spcAft>
                <a:spcPts val="600"/>
              </a:spcAft>
              <a:buFont typeface="Wingdings" charset="2"/>
              <a:buChar char="q"/>
            </a:pPr>
            <a:r>
              <a:rPr lang="en-US" dirty="0" smtClean="0"/>
              <a:t>Should you ask for resources from other ski areas?</a:t>
            </a:r>
          </a:p>
          <a:p>
            <a:pPr lvl="1">
              <a:spcAft>
                <a:spcPts val="600"/>
              </a:spcAft>
              <a:buFont typeface="Wingdings" charset="2"/>
              <a:buChar char="q"/>
            </a:pPr>
            <a:r>
              <a:rPr lang="en-US" dirty="0" smtClean="0"/>
              <a:t>Should you transfer Incident Command to the Summit Patrol Supervisor at Dispatch, and assume Lift Evacuation Rescue Group leadership and let them grapple with some of the above questions?</a:t>
            </a:r>
          </a:p>
          <a:p>
            <a:pPr lvl="1">
              <a:spcAft>
                <a:spcPts val="600"/>
              </a:spcAft>
              <a:buFont typeface="Wingdings" charset="2"/>
              <a:buChar char="q"/>
            </a:pPr>
            <a:endParaRPr lang="en-US" dirty="0" smtClean="0"/>
          </a:p>
          <a:p>
            <a:pPr lvl="1">
              <a:spcAft>
                <a:spcPts val="600"/>
              </a:spcAft>
              <a:buFont typeface="Wingdings" charset="2"/>
              <a:buChar char="q"/>
            </a:pPr>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457200" y="1417638"/>
            <a:ext cx="8229600" cy="5257800"/>
          </a:xfrm>
        </p:spPr>
        <p:txBody>
          <a:bodyPr>
            <a:normAutofit fontScale="62500" lnSpcReduction="20000"/>
          </a:bodyPr>
          <a:lstStyle/>
          <a:p>
            <a:pPr>
              <a:buNone/>
            </a:pPr>
            <a:r>
              <a:rPr lang="en-US" dirty="0" smtClean="0"/>
              <a:t>Yes or No:</a:t>
            </a:r>
          </a:p>
          <a:p>
            <a:pPr lvl="1">
              <a:spcAft>
                <a:spcPts val="600"/>
              </a:spcAft>
              <a:buFont typeface="Wingdings" charset="2"/>
              <a:buChar char="q"/>
            </a:pPr>
            <a:r>
              <a:rPr lang="en-US" dirty="0" smtClean="0"/>
              <a:t>Are you able to keep track of all this?</a:t>
            </a:r>
          </a:p>
          <a:p>
            <a:pPr lvl="2">
              <a:spcAft>
                <a:spcPts val="600"/>
              </a:spcAft>
            </a:pPr>
            <a:r>
              <a:rPr lang="en-US" i="1" dirty="0" smtClean="0">
                <a:solidFill>
                  <a:srgbClr val="0000FF"/>
                </a:solidFill>
              </a:rPr>
              <a:t>It is doubtful.    You should have assigned a scribe as soon as you knew you could be Incident Commander.  You could suggest your scribe use an area map to identify resource locations at a glance.</a:t>
            </a:r>
          </a:p>
          <a:p>
            <a:pPr lvl="1">
              <a:spcAft>
                <a:spcPts val="600"/>
              </a:spcAft>
              <a:buFont typeface="Wingdings" charset="2"/>
              <a:buChar char="q"/>
            </a:pPr>
            <a:r>
              <a:rPr lang="en-US" dirty="0" smtClean="0"/>
              <a:t>Could you have gained gain better control of communications?</a:t>
            </a:r>
          </a:p>
          <a:p>
            <a:pPr lvl="2">
              <a:spcAft>
                <a:spcPts val="600"/>
              </a:spcAft>
            </a:pPr>
            <a:r>
              <a:rPr lang="en-US" i="1" dirty="0" smtClean="0">
                <a:solidFill>
                  <a:srgbClr val="0000FF"/>
                </a:solidFill>
              </a:rPr>
              <a:t>Ask for radio silence except in response to specific questions from or for the Incident Command Structure</a:t>
            </a:r>
          </a:p>
          <a:p>
            <a:pPr lvl="2">
              <a:spcAft>
                <a:spcPts val="600"/>
              </a:spcAft>
            </a:pPr>
            <a:r>
              <a:rPr lang="en-US" i="1" dirty="0" smtClean="0">
                <a:solidFill>
                  <a:srgbClr val="0000FF"/>
                </a:solidFill>
              </a:rPr>
              <a:t>Consider getting other incidents on another frequency with that other frequency handled as normal at Dispatch.</a:t>
            </a:r>
          </a:p>
          <a:p>
            <a:pPr lvl="3">
              <a:spcAft>
                <a:spcPts val="600"/>
              </a:spcAft>
            </a:pPr>
            <a:r>
              <a:rPr lang="en-US" i="1" dirty="0" smtClean="0">
                <a:solidFill>
                  <a:srgbClr val="0000FF"/>
                </a:solidFill>
              </a:rPr>
              <a:t>Note this is difficult today as not all our radios are configured with common channels</a:t>
            </a:r>
          </a:p>
          <a:p>
            <a:pPr lvl="3">
              <a:spcAft>
                <a:spcPts val="600"/>
              </a:spcAft>
            </a:pPr>
            <a:r>
              <a:rPr lang="en-US" i="1" dirty="0" smtClean="0">
                <a:solidFill>
                  <a:srgbClr val="0000FF"/>
                </a:solidFill>
              </a:rPr>
              <a:t>Area management has the intention of remedying this in the future so that we have all radios configured the same – stand by</a:t>
            </a:r>
            <a:endParaRPr lang="en-US" dirty="0" smtClean="0"/>
          </a:p>
          <a:p>
            <a:pPr lvl="1">
              <a:spcAft>
                <a:spcPts val="600"/>
              </a:spcAft>
              <a:buFont typeface="Wingdings" charset="2"/>
              <a:buChar char="q"/>
            </a:pPr>
            <a:r>
              <a:rPr lang="en-US" dirty="0" smtClean="0"/>
              <a:t>Do you feel Chris has calmed down enough to take charge of the MCI scene as Medical Group leadership?</a:t>
            </a:r>
          </a:p>
          <a:p>
            <a:pPr lvl="2">
              <a:spcAft>
                <a:spcPts val="600"/>
              </a:spcAft>
            </a:pPr>
            <a:r>
              <a:rPr lang="en-US" i="1" dirty="0" smtClean="0">
                <a:solidFill>
                  <a:srgbClr val="0000FF"/>
                </a:solidFill>
              </a:rPr>
              <a:t>Your judgment based on what you know about Chris and what you hear at the time.  </a:t>
            </a:r>
          </a:p>
          <a:p>
            <a:pPr lvl="2">
              <a:spcAft>
                <a:spcPts val="600"/>
              </a:spcAft>
            </a:pPr>
            <a:r>
              <a:rPr lang="en-US" i="1" dirty="0" smtClean="0">
                <a:solidFill>
                  <a:srgbClr val="0000FF"/>
                </a:solidFill>
              </a:rPr>
              <a:t>You could ask Chris if she is comfortable taking local command of the Medical Group.  You have other patrollers who could get there and take over.</a:t>
            </a:r>
          </a:p>
          <a:p>
            <a:pPr lvl="2">
              <a:spcAft>
                <a:spcPts val="600"/>
              </a:spcAft>
            </a:pPr>
            <a:r>
              <a:rPr lang="en-US" i="1" dirty="0" smtClean="0">
                <a:solidFill>
                  <a:srgbClr val="0000FF"/>
                </a:solidFill>
              </a:rPr>
              <a:t>Do not take command away unless you have good reason, that can be demoralizing.  </a:t>
            </a:r>
            <a:endParaRPr lang="en-US" dirty="0" smtClean="0"/>
          </a:p>
          <a:p>
            <a:pPr lvl="1">
              <a:spcAft>
                <a:spcPts val="600"/>
              </a:spcAft>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457200" y="1417638"/>
            <a:ext cx="8229600" cy="5257800"/>
          </a:xfrm>
        </p:spPr>
        <p:txBody>
          <a:bodyPr>
            <a:normAutofit fontScale="55000" lnSpcReduction="20000"/>
          </a:bodyPr>
          <a:lstStyle/>
          <a:p>
            <a:pPr>
              <a:buNone/>
            </a:pPr>
            <a:r>
              <a:rPr lang="en-US" dirty="0" smtClean="0"/>
              <a:t>Yes or No:</a:t>
            </a:r>
          </a:p>
          <a:p>
            <a:pPr lvl="1">
              <a:spcAft>
                <a:spcPts val="600"/>
              </a:spcAft>
              <a:buFont typeface="Wingdings" charset="2"/>
              <a:buChar char="q"/>
            </a:pPr>
            <a:r>
              <a:rPr lang="en-US" dirty="0" smtClean="0"/>
              <a:t>Do you know what resources you have and where they are?</a:t>
            </a:r>
          </a:p>
          <a:p>
            <a:pPr lvl="2">
              <a:spcAft>
                <a:spcPts val="600"/>
              </a:spcAft>
            </a:pPr>
            <a:r>
              <a:rPr lang="en-US" i="1" dirty="0" smtClean="0">
                <a:solidFill>
                  <a:srgbClr val="0000FF"/>
                </a:solidFill>
              </a:rPr>
              <a:t>You could suggest your scribe sketch an area map to identify resource locations at a glance.  </a:t>
            </a:r>
          </a:p>
          <a:p>
            <a:pPr lvl="2">
              <a:spcAft>
                <a:spcPts val="600"/>
              </a:spcAft>
            </a:pPr>
            <a:r>
              <a:rPr lang="en-US" i="1" dirty="0" smtClean="0">
                <a:solidFill>
                  <a:srgbClr val="0000FF"/>
                </a:solidFill>
              </a:rPr>
              <a:t>Ask your scribe to update it as the scenario unfolds.</a:t>
            </a:r>
          </a:p>
          <a:p>
            <a:pPr lvl="2">
              <a:spcAft>
                <a:spcPts val="600"/>
              </a:spcAft>
              <a:buFont typeface="Wingdings" charset="2"/>
              <a:buChar char="q"/>
            </a:pPr>
            <a:endParaRPr lang="en-US" dirty="0" smtClean="0"/>
          </a:p>
          <a:p>
            <a:pPr lvl="1">
              <a:spcAft>
                <a:spcPts val="600"/>
              </a:spcAft>
              <a:buFont typeface="Wingdings" charset="2"/>
              <a:buChar char="q"/>
            </a:pPr>
            <a:r>
              <a:rPr lang="en-US" dirty="0" smtClean="0"/>
              <a:t>Should you ask Dispatch to assume the location “Base” </a:t>
            </a:r>
            <a:r>
              <a:rPr lang="en-US" dirty="0" err="1" smtClean="0"/>
              <a:t>i.e</a:t>
            </a:r>
            <a:r>
              <a:rPr lang="en-US" dirty="0" smtClean="0"/>
              <a:t> the location from which primary resource logistics, planning and administrative functions are coordinated and administered?</a:t>
            </a:r>
          </a:p>
          <a:p>
            <a:pPr lvl="2">
              <a:spcAft>
                <a:spcPts val="600"/>
              </a:spcAft>
            </a:pPr>
            <a:r>
              <a:rPr lang="en-US" i="1" dirty="0" smtClean="0">
                <a:solidFill>
                  <a:srgbClr val="0000FF"/>
                </a:solidFill>
              </a:rPr>
              <a:t>Yes.  There is a lot to handle, and it could free you to run the evacuation:</a:t>
            </a:r>
          </a:p>
          <a:p>
            <a:pPr lvl="3">
              <a:spcAft>
                <a:spcPts val="600"/>
              </a:spcAft>
            </a:pPr>
            <a:r>
              <a:rPr lang="en-US" i="1" dirty="0" smtClean="0">
                <a:solidFill>
                  <a:srgbClr val="0000FF"/>
                </a:solidFill>
              </a:rPr>
              <a:t>Resource logistics.  You can communicate requirements, and they can dispatch resources and equipment.</a:t>
            </a:r>
          </a:p>
          <a:p>
            <a:pPr lvl="3">
              <a:spcAft>
                <a:spcPts val="600"/>
              </a:spcAft>
            </a:pPr>
            <a:r>
              <a:rPr lang="en-US" i="1" dirty="0" smtClean="0">
                <a:solidFill>
                  <a:srgbClr val="0000FF"/>
                </a:solidFill>
              </a:rPr>
              <a:t>Handling concerned parents and others</a:t>
            </a:r>
          </a:p>
          <a:p>
            <a:pPr lvl="3">
              <a:spcAft>
                <a:spcPts val="600"/>
              </a:spcAft>
            </a:pPr>
            <a:r>
              <a:rPr lang="en-US" i="1" dirty="0" smtClean="0">
                <a:solidFill>
                  <a:srgbClr val="0000FF"/>
                </a:solidFill>
              </a:rPr>
              <a:t>Working with area management to handle public relations</a:t>
            </a:r>
          </a:p>
          <a:p>
            <a:pPr lvl="3">
              <a:spcAft>
                <a:spcPts val="600"/>
              </a:spcAft>
            </a:pPr>
            <a:r>
              <a:rPr lang="en-US" i="1" dirty="0" smtClean="0">
                <a:solidFill>
                  <a:srgbClr val="0000FF"/>
                </a:solidFill>
              </a:rPr>
              <a:t>Working with EMS and transportation</a:t>
            </a:r>
          </a:p>
          <a:p>
            <a:pPr lvl="2">
              <a:spcAft>
                <a:spcPts val="600"/>
              </a:spcAft>
            </a:pPr>
            <a:r>
              <a:rPr lang="en-US" i="1" dirty="0" smtClean="0">
                <a:solidFill>
                  <a:srgbClr val="0000FF"/>
                </a:solidFill>
              </a:rPr>
              <a:t>But ask Dispatch to establish both an ongoing Dispatch command for other current or emerging incidents, and a Base command  to work with you as IC</a:t>
            </a:r>
          </a:p>
          <a:p>
            <a:pPr lvl="2">
              <a:spcAft>
                <a:spcPts val="600"/>
              </a:spcAft>
            </a:pPr>
            <a:r>
              <a:rPr lang="en-US" i="1" dirty="0" smtClean="0">
                <a:solidFill>
                  <a:srgbClr val="0000FF"/>
                </a:solidFill>
              </a:rPr>
              <a:t>If you ask for resources from the other areas you need a Base location where they can report and get assigned.  Even if they arrive higher on the hill by crossover trail you need Base to handle the resource allocations.</a:t>
            </a:r>
            <a:endParaRPr lang="en-US" dirty="0" smtClean="0">
              <a:solidFill>
                <a:srgbClr val="0000FF"/>
              </a:solidFill>
            </a:endParaRPr>
          </a:p>
          <a:p>
            <a:pPr lvl="1">
              <a:spcAft>
                <a:spcPts val="600"/>
              </a:spcAft>
              <a:buFont typeface="Wingdings" charset="2"/>
              <a:buChar char="q"/>
            </a:pPr>
            <a:endParaRPr lang="en-US" dirty="0" smtClean="0"/>
          </a:p>
          <a:p>
            <a:pPr lvl="1">
              <a:spcAft>
                <a:spcPts val="600"/>
              </a:spcAft>
              <a:buFont typeface="Wingdings" charset="2"/>
              <a:buChar char="q"/>
            </a:pPr>
            <a:endParaRPr lang="en-US" dirty="0" smtClean="0"/>
          </a:p>
          <a:p>
            <a:pPr lvl="1">
              <a:spcAft>
                <a:spcPts val="600"/>
              </a:spcAft>
              <a:buFont typeface="Wingdings" charset="2"/>
              <a:buChar char="q"/>
            </a:pPr>
            <a:endParaRPr lang="en-US" sz="2400" dirty="0" smtClean="0"/>
          </a:p>
          <a:p>
            <a:pPr lvl="1">
              <a:spcAft>
                <a:spcPts val="600"/>
              </a:spcAft>
              <a:buFont typeface="Wingdings" charset="2"/>
              <a:buChar char="q"/>
            </a:pPr>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normAutofit fontScale="90000"/>
          </a:bodyPr>
          <a:lstStyle/>
          <a:p>
            <a:r>
              <a:rPr lang="en-US" b="1">
                <a:ea typeface="ＭＳ Ｐゴシック" pitchFamily="1" charset="-128"/>
              </a:rPr>
              <a:t>Figure 4-5</a:t>
            </a:r>
            <a:r>
              <a:rPr lang="en-US">
                <a:ea typeface="ＭＳ Ｐゴシック" pitchFamily="1" charset="-128"/>
              </a:rPr>
              <a:t>    ICS Organizational Chart.</a:t>
            </a:r>
          </a:p>
        </p:txBody>
      </p:sp>
      <p:pic>
        <p:nvPicPr>
          <p:cNvPr id="10243" name="AAJSBCH0.jpg" descr="AAJSBCH0.jpg"/>
          <p:cNvPicPr>
            <a:picLocks noChangeAspect="1"/>
          </p:cNvPicPr>
          <p:nvPr/>
        </p:nvPicPr>
        <p:blipFill>
          <a:blip r:embed="rId2"/>
          <a:srcRect/>
          <a:stretch>
            <a:fillRect/>
          </a:stretch>
        </p:blipFill>
        <p:spPr bwMode="auto">
          <a:xfrm>
            <a:off x="454025" y="1336675"/>
            <a:ext cx="8229600" cy="4533900"/>
          </a:xfrm>
          <a:prstGeom prst="rect">
            <a:avLst/>
          </a:prstGeom>
          <a:noFill/>
          <a:ln w="9525">
            <a:noFill/>
            <a:miter lim="800000"/>
            <a:headEnd/>
            <a:tailEnd/>
          </a:ln>
        </p:spPr>
      </p:pic>
      <p:sp>
        <p:nvSpPr>
          <p:cNvPr id="4" name="TextBox 3"/>
          <p:cNvSpPr txBox="1"/>
          <p:nvPr/>
        </p:nvSpPr>
        <p:spPr>
          <a:xfrm>
            <a:off x="6085008" y="1201615"/>
            <a:ext cx="2902683" cy="1754327"/>
          </a:xfrm>
          <a:prstGeom prst="rect">
            <a:avLst/>
          </a:prstGeom>
          <a:solidFill>
            <a:schemeClr val="tx2">
              <a:lumMod val="20000"/>
              <a:lumOff val="80000"/>
            </a:schemeClr>
          </a:solidFill>
          <a:ln>
            <a:solidFill>
              <a:srgbClr val="000090"/>
            </a:solidFill>
          </a:ln>
        </p:spPr>
        <p:txBody>
          <a:bodyPr wrap="square" rtlCol="0">
            <a:spAutoFit/>
          </a:bodyPr>
          <a:lstStyle/>
          <a:p>
            <a:r>
              <a:rPr lang="en-US" dirty="0" smtClean="0"/>
              <a:t>Full organization for complex multi-agency response.  </a:t>
            </a:r>
          </a:p>
          <a:p>
            <a:r>
              <a:rPr lang="en-US" dirty="0" smtClean="0"/>
              <a:t>On Patrol we need to keep it simple, we may be able to succeed with a simpler structure.</a:t>
            </a:r>
            <a:endParaRPr lang="en-US" dirty="0"/>
          </a:p>
        </p:txBody>
      </p:sp>
      <p:sp>
        <p:nvSpPr>
          <p:cNvPr id="5" name="Slide Number Placeholder 4"/>
          <p:cNvSpPr>
            <a:spLocks noGrp="1"/>
          </p:cNvSpPr>
          <p:nvPr>
            <p:ph type="sldNum" sz="quarter" idx="12"/>
          </p:nvPr>
        </p:nvSpPr>
        <p:spPr/>
        <p:txBody>
          <a:bodyPr/>
          <a:lstStyle/>
          <a:p>
            <a:fld id="{570BCC86-4A72-BA45-9E08-980398CDF0BE}"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457200" y="1417639"/>
            <a:ext cx="8229600" cy="4938712"/>
          </a:xfrm>
        </p:spPr>
        <p:txBody>
          <a:bodyPr>
            <a:normAutofit fontScale="92500" lnSpcReduction="10000"/>
          </a:bodyPr>
          <a:lstStyle/>
          <a:p>
            <a:pPr>
              <a:buNone/>
            </a:pPr>
            <a:r>
              <a:rPr lang="en-US" dirty="0" smtClean="0"/>
              <a:t>Yes or No:</a:t>
            </a:r>
          </a:p>
          <a:p>
            <a:pPr lvl="1">
              <a:spcAft>
                <a:spcPts val="600"/>
              </a:spcAft>
              <a:buFont typeface="Wingdings" charset="2"/>
              <a:buChar char="q"/>
            </a:pPr>
            <a:r>
              <a:rPr lang="en-US" dirty="0" smtClean="0"/>
              <a:t>Should you ask for resources from other ski areas?</a:t>
            </a:r>
          </a:p>
          <a:p>
            <a:pPr lvl="2">
              <a:spcAft>
                <a:spcPts val="600"/>
              </a:spcAft>
            </a:pPr>
            <a:r>
              <a:rPr lang="en-US" i="1" dirty="0" smtClean="0">
                <a:solidFill>
                  <a:srgbClr val="0000FF"/>
                </a:solidFill>
              </a:rPr>
              <a:t>If this were either just an MCI or just a lift evacuation you may have enough resources.  You should at least ask the other areas to stand by.</a:t>
            </a:r>
          </a:p>
          <a:p>
            <a:pPr lvl="2">
              <a:spcAft>
                <a:spcPts val="600"/>
              </a:spcAft>
            </a:pPr>
            <a:r>
              <a:rPr lang="en-US" i="1" dirty="0" smtClean="0">
                <a:solidFill>
                  <a:srgbClr val="0000FF"/>
                </a:solidFill>
              </a:rPr>
              <a:t>As this is both MCI lift evacuation plus another possible incidents, plus we all know multiple incidents often group together, and sweep is approaching it would be advisable</a:t>
            </a:r>
          </a:p>
          <a:p>
            <a:pPr lvl="2">
              <a:spcAft>
                <a:spcPts val="600"/>
              </a:spcAft>
            </a:pPr>
            <a:r>
              <a:rPr lang="en-US" i="1" dirty="0" smtClean="0">
                <a:solidFill>
                  <a:srgbClr val="0000FF"/>
                </a:solidFill>
              </a:rPr>
              <a:t>And it is always great to work together across the Pass, as we develop teamwork, learn from each other and appear seamless to our customers through our common procedures</a:t>
            </a:r>
          </a:p>
          <a:p>
            <a:pPr lvl="2">
              <a:spcAft>
                <a:spcPts val="600"/>
              </a:spcAft>
            </a:pPr>
            <a:r>
              <a:rPr lang="en-US" i="1" dirty="0" smtClean="0">
                <a:solidFill>
                  <a:srgbClr val="0000FF"/>
                </a:solidFill>
              </a:rPr>
              <a:t>You should ask Base to coordinate this</a:t>
            </a:r>
          </a:p>
          <a:p>
            <a:pPr lvl="1">
              <a:spcAft>
                <a:spcPts val="600"/>
              </a:spcAft>
              <a:buFont typeface="Wingdings" charset="2"/>
              <a:buChar char="q"/>
            </a:pPr>
            <a:endParaRPr lang="en-US" dirty="0" smtClean="0"/>
          </a:p>
          <a:p>
            <a:pPr lvl="1">
              <a:spcAft>
                <a:spcPts val="600"/>
              </a:spcAft>
              <a:buFont typeface="Wingdings" charset="2"/>
              <a:buChar char="q"/>
            </a:pPr>
            <a:endParaRPr lang="en-US" sz="2400" dirty="0" smtClean="0"/>
          </a:p>
          <a:p>
            <a:pPr lvl="1">
              <a:spcAft>
                <a:spcPts val="600"/>
              </a:spcAft>
              <a:buFont typeface="Wingdings" charset="2"/>
              <a:buChar char="q"/>
            </a:pPr>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a:xfrm>
            <a:off x="457200" y="1417638"/>
            <a:ext cx="8229600" cy="5257800"/>
          </a:xfrm>
        </p:spPr>
        <p:txBody>
          <a:bodyPr>
            <a:normAutofit lnSpcReduction="10000"/>
          </a:bodyPr>
          <a:lstStyle/>
          <a:p>
            <a:pPr>
              <a:buNone/>
            </a:pPr>
            <a:r>
              <a:rPr lang="en-US" dirty="0" smtClean="0"/>
              <a:t>Yes or No:</a:t>
            </a:r>
          </a:p>
          <a:p>
            <a:pPr lvl="1">
              <a:spcAft>
                <a:spcPts val="600"/>
              </a:spcAft>
              <a:buFont typeface="Wingdings" charset="2"/>
              <a:buChar char="q"/>
            </a:pPr>
            <a:r>
              <a:rPr lang="en-US" dirty="0" smtClean="0"/>
              <a:t>Should you transfer Incident Command to the Summit Patrol Supervisor at Dispatch, and assume Lift Evacuation Rescue Group leadership and let them grapple with some of the above questions?</a:t>
            </a:r>
            <a:br>
              <a:rPr lang="en-US" dirty="0" smtClean="0"/>
            </a:br>
            <a:endParaRPr lang="en-US" dirty="0" smtClean="0"/>
          </a:p>
          <a:p>
            <a:pPr marL="1144588" indent="-225425" defTabSz="454025"/>
            <a:r>
              <a:rPr lang="en-US" sz="2800" i="1" dirty="0" smtClean="0">
                <a:solidFill>
                  <a:srgbClr val="0000FF"/>
                </a:solidFill>
              </a:rPr>
              <a:t>Before answering this question, lets see if we can revisit the Scenario Timeline and improve it up to the time when you hear:</a:t>
            </a:r>
          </a:p>
          <a:p>
            <a:pPr marL="1544638" lvl="1" indent="-225425" defTabSz="454025"/>
            <a:r>
              <a:rPr lang="en-US" sz="2400" dirty="0" smtClean="0"/>
              <a:t>4:03 PM Radio:  “IC from Summit Patrol Supervisor, I have just arrived at Dispatch from one of the other areas.”</a:t>
            </a:r>
          </a:p>
          <a:p>
            <a:pPr marL="1144588" indent="-225425" defTabSz="454025"/>
            <a:endParaRPr lang="en-US" sz="2800" i="1" dirty="0" smtClean="0">
              <a:solidFill>
                <a:srgbClr val="0000FF"/>
              </a:solidFill>
            </a:endParaRPr>
          </a:p>
          <a:p>
            <a:pPr lvl="1">
              <a:spcAft>
                <a:spcPts val="600"/>
              </a:spcAft>
              <a:buFont typeface="Wingdings" charset="2"/>
              <a:buChar char="q"/>
            </a:pPr>
            <a:endParaRPr lang="en-US" sz="2400" dirty="0" smtClean="0"/>
          </a:p>
          <a:p>
            <a:pPr lvl="1">
              <a:spcAft>
                <a:spcPts val="600"/>
              </a:spcAft>
              <a:buFont typeface="Wingdings" charset="2"/>
              <a:buChar char="q"/>
            </a:pPr>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 Revisited)</a:t>
            </a:r>
            <a:endParaRPr lang="en-US" dirty="0">
              <a:solidFill>
                <a:srgbClr val="0000FF"/>
              </a:solidFill>
            </a:endParaRPr>
          </a:p>
        </p:txBody>
      </p:sp>
      <p:sp>
        <p:nvSpPr>
          <p:cNvPr id="3" name="Content Placeholder 2"/>
          <p:cNvSpPr>
            <a:spLocks noGrp="1"/>
          </p:cNvSpPr>
          <p:nvPr>
            <p:ph idx="1"/>
          </p:nvPr>
        </p:nvSpPr>
        <p:spPr>
          <a:xfrm>
            <a:off x="457200" y="1764876"/>
            <a:ext cx="8229600" cy="5303837"/>
          </a:xfrm>
        </p:spPr>
        <p:txBody>
          <a:bodyPr>
            <a:normAutofit fontScale="47500" lnSpcReduction="20000"/>
          </a:bodyPr>
          <a:lstStyle/>
          <a:p>
            <a:pPr>
              <a:spcAft>
                <a:spcPts val="600"/>
              </a:spcAft>
            </a:pPr>
            <a:r>
              <a:rPr lang="en-US" dirty="0" smtClean="0"/>
              <a:t>3:30 PM the lift stops.</a:t>
            </a:r>
          </a:p>
          <a:p>
            <a:pPr>
              <a:spcAft>
                <a:spcPts val="600"/>
              </a:spcAft>
            </a:pPr>
            <a:r>
              <a:rPr lang="en-US" dirty="0" smtClean="0"/>
              <a:t>3 minutes go by.</a:t>
            </a:r>
          </a:p>
          <a:p>
            <a:pPr>
              <a:spcAft>
                <a:spcPts val="600"/>
              </a:spcAft>
            </a:pPr>
            <a:r>
              <a:rPr lang="en-US" dirty="0" smtClean="0"/>
              <a:t>3:33 PM Radio:  “Lift supervisor from lift maintenance, why is Chair X stopped?”</a:t>
            </a:r>
            <a:endParaRPr lang="en-US" i="1" dirty="0" smtClean="0">
              <a:solidFill>
                <a:srgbClr val="0000FF"/>
              </a:solidFill>
            </a:endParaRPr>
          </a:p>
          <a:p>
            <a:pPr>
              <a:spcAft>
                <a:spcPts val="600"/>
              </a:spcAft>
            </a:pPr>
            <a:r>
              <a:rPr lang="en-US" dirty="0" smtClean="0"/>
              <a:t>3:33 PM Radio:  “Lift maintenance from lift supervisor, we are not sure.  We cannot get a run ready light.”</a:t>
            </a:r>
          </a:p>
          <a:p>
            <a:pPr>
              <a:spcAft>
                <a:spcPts val="600"/>
              </a:spcAft>
            </a:pPr>
            <a:r>
              <a:rPr lang="en-US" dirty="0" smtClean="0"/>
              <a:t>3:34 PM Radio:  “Lift supervisor from lift maintenance , we will be right there.”</a:t>
            </a:r>
          </a:p>
          <a:p>
            <a:pPr>
              <a:spcAft>
                <a:spcPts val="600"/>
              </a:spcAft>
            </a:pPr>
            <a:r>
              <a:rPr lang="en-US" dirty="0" smtClean="0"/>
              <a:t>3 minutes go by.</a:t>
            </a:r>
          </a:p>
          <a:p>
            <a:pPr>
              <a:spcAft>
                <a:spcPts val="600"/>
              </a:spcAft>
            </a:pPr>
            <a:r>
              <a:rPr lang="en-US" dirty="0" smtClean="0"/>
              <a:t>3:37 PM: “Patrol from Lift Maintenance , we are trouble-shooting Chair X.  Please maintain position high on the hill and stand-by for a possible lift evacuation.”</a:t>
            </a:r>
          </a:p>
          <a:p>
            <a:pPr>
              <a:spcAft>
                <a:spcPts val="600"/>
              </a:spcAft>
            </a:pPr>
            <a:r>
              <a:rPr lang="en-US" dirty="0" smtClean="0"/>
              <a:t>3:38 PM Radio: “Dispatch from </a:t>
            </a:r>
            <a:r>
              <a:rPr lang="en-US" i="1" dirty="0" smtClean="0">
                <a:solidFill>
                  <a:srgbClr val="0000FF"/>
                </a:solidFill>
              </a:rPr>
              <a:t>Me</a:t>
            </a:r>
            <a:r>
              <a:rPr lang="en-US" dirty="0" smtClean="0"/>
              <a:t>, John and I are at the top of Chair X standing by.” </a:t>
            </a:r>
          </a:p>
          <a:p>
            <a:pPr>
              <a:spcAft>
                <a:spcPts val="600"/>
              </a:spcAft>
            </a:pPr>
            <a:r>
              <a:rPr lang="en-US" dirty="0" smtClean="0"/>
              <a:t>3:38 PM Radio:  “</a:t>
            </a:r>
            <a:r>
              <a:rPr lang="en-US" i="1" dirty="0" smtClean="0">
                <a:solidFill>
                  <a:srgbClr val="0000FF"/>
                </a:solidFill>
              </a:rPr>
              <a:t>Me </a:t>
            </a:r>
            <a:r>
              <a:rPr lang="en-US" dirty="0" smtClean="0"/>
              <a:t>from Dispatch, please remain at the top of chair X and assume Incident Command in the event of an evacuation.”</a:t>
            </a:r>
          </a:p>
          <a:p>
            <a:pPr>
              <a:spcAft>
                <a:spcPts val="600"/>
              </a:spcAft>
            </a:pPr>
            <a:r>
              <a:rPr lang="en-US" dirty="0" smtClean="0"/>
              <a:t>3:39 PM Radio:  “Dispatch from </a:t>
            </a:r>
            <a:r>
              <a:rPr lang="en-US" i="1" dirty="0" smtClean="0">
                <a:solidFill>
                  <a:srgbClr val="0000FF"/>
                </a:solidFill>
              </a:rPr>
              <a:t>Me</a:t>
            </a:r>
            <a:r>
              <a:rPr lang="en-US" dirty="0" smtClean="0"/>
              <a:t>, copy, standing by to assume Incident Command.”</a:t>
            </a:r>
          </a:p>
          <a:p>
            <a:pPr>
              <a:spcAft>
                <a:spcPts val="600"/>
              </a:spcAft>
            </a:pPr>
            <a:r>
              <a:rPr lang="en-US" dirty="0" smtClean="0">
                <a:solidFill>
                  <a:srgbClr val="0000FF"/>
                </a:solidFill>
              </a:rPr>
              <a:t>3:39 PM Voice:  “John could you please set up as scribe and record resource locations on a map of our area.”</a:t>
            </a:r>
          </a:p>
          <a:p>
            <a:pPr>
              <a:spcAft>
                <a:spcPts val="600"/>
              </a:spcAft>
            </a:pPr>
            <a:r>
              <a:rPr lang="en-US" dirty="0" smtClean="0">
                <a:solidFill>
                  <a:srgbClr val="0000FF"/>
                </a:solidFill>
              </a:rPr>
              <a:t>3:39 PM Radio:  “General Announcement from Incident Command, all patrollers on other chairs please hold at the top of the chair you are at for instructions.”</a:t>
            </a:r>
          </a:p>
          <a:p>
            <a:pPr>
              <a:spcAft>
                <a:spcPts val="600"/>
              </a:spcAft>
            </a:pPr>
            <a:endParaRPr lang="en-US" dirty="0" smtClean="0"/>
          </a:p>
          <a:p>
            <a:pPr>
              <a:spcAft>
                <a:spcPts val="600"/>
              </a:spcAft>
            </a:pPr>
            <a:endParaRPr lang="en-US" dirty="0" smtClean="0"/>
          </a:p>
          <a:p>
            <a:pPr>
              <a:spcAft>
                <a:spcPts val="600"/>
              </a:spcAft>
            </a:pPr>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(2 Revisited)</a:t>
            </a:r>
            <a:endParaRPr lang="en-US"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pPr>
              <a:spcAft>
                <a:spcPts val="1200"/>
              </a:spcAft>
            </a:pPr>
            <a:r>
              <a:rPr lang="en-US" dirty="0" smtClean="0"/>
              <a:t>3:40 PM Radio:  “Patrol from Lift maintenance , we have a derail light on tower 8.  We need a patroller to ski to that point and get a visual on the lift status.”</a:t>
            </a:r>
          </a:p>
          <a:p>
            <a:pPr>
              <a:spcAft>
                <a:spcPts val="1200"/>
              </a:spcAft>
            </a:pPr>
            <a:r>
              <a:rPr lang="en-US" dirty="0" smtClean="0"/>
              <a:t>3:40 PM Radio:  “Lift Maintenance from Incident Command , copy that.  Is any patroller in a position to check Tower 8 Chair X?”</a:t>
            </a:r>
          </a:p>
          <a:p>
            <a:pPr>
              <a:spcAft>
                <a:spcPts val="1200"/>
              </a:spcAft>
            </a:pPr>
            <a:r>
              <a:rPr lang="en-US" dirty="0" smtClean="0"/>
              <a:t>3:41 PM Radio:  “Incident Command from Chris, I am skiers right of tower 15, a minute or 2 away from Tower 8.”</a:t>
            </a:r>
          </a:p>
          <a:p>
            <a:pPr>
              <a:spcAft>
                <a:spcPts val="1200"/>
              </a:spcAft>
            </a:pPr>
            <a:r>
              <a:rPr lang="en-US" dirty="0" smtClean="0"/>
              <a:t>3:41 PM Radio:  “Chris from Incident Command, thanks please proceed and let us know status of Tower 8.”</a:t>
            </a:r>
          </a:p>
          <a:p>
            <a:pPr>
              <a:spcAft>
                <a:spcPts val="1200"/>
              </a:spcAft>
            </a:pP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(3 Revisited)</a:t>
            </a:r>
            <a:endParaRPr lang="en-US" dirty="0">
              <a:solidFill>
                <a:srgbClr val="0000FF"/>
              </a:solidFill>
            </a:endParaRPr>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3:43 PM Radio (Breathless):  “Incident Command from Chris, wow this is awful.  Someone fell about 15 feet out of the chair 50 feet above tower 8.  They landed on a snow covered rock.  They are unresponsive.  I am starting my assessment.  Their head is at a funny angle and they are </a:t>
            </a:r>
            <a:r>
              <a:rPr lang="en-US" b="1" dirty="0" smtClean="0"/>
              <a:t>not breathing</a:t>
            </a:r>
            <a:r>
              <a:rPr lang="en-US" dirty="0" smtClean="0"/>
              <a:t>.”</a:t>
            </a: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(4 Revisited)</a:t>
            </a:r>
            <a:endParaRPr lang="en-US" dirty="0">
              <a:solidFill>
                <a:srgbClr val="0000FF"/>
              </a:solidFill>
            </a:endParaRPr>
          </a:p>
        </p:txBody>
      </p:sp>
      <p:sp>
        <p:nvSpPr>
          <p:cNvPr id="3" name="Content Placeholder 2"/>
          <p:cNvSpPr>
            <a:spLocks noGrp="1"/>
          </p:cNvSpPr>
          <p:nvPr>
            <p:ph idx="1"/>
          </p:nvPr>
        </p:nvSpPr>
        <p:spPr>
          <a:xfrm>
            <a:off x="457200" y="1600200"/>
            <a:ext cx="8229600" cy="4867168"/>
          </a:xfrm>
        </p:spPr>
        <p:txBody>
          <a:bodyPr>
            <a:normAutofit fontScale="40000" lnSpcReduction="20000"/>
          </a:bodyPr>
          <a:lstStyle/>
          <a:p>
            <a:pPr marL="342900" lvl="1" indent="-342900">
              <a:spcAft>
                <a:spcPts val="600"/>
              </a:spcAft>
              <a:buFont typeface="Arial"/>
              <a:buChar char="•"/>
            </a:pPr>
            <a:r>
              <a:rPr lang="en-US" sz="3273" dirty="0" smtClean="0"/>
              <a:t>3:44 PM Radio  </a:t>
            </a:r>
            <a:r>
              <a:rPr lang="en-US" sz="3158" dirty="0" smtClean="0"/>
              <a:t>“Chris from IC, please step back, take a deep breath, take a 360° scan and report on the chair condition at tower 8, and if there are any other patients or issues of concern.”</a:t>
            </a:r>
          </a:p>
          <a:p>
            <a:pPr marL="342900" lvl="1" indent="-342900">
              <a:spcAft>
                <a:spcPts val="600"/>
              </a:spcAft>
              <a:buFont typeface="Arial"/>
              <a:buChar char="•"/>
            </a:pPr>
            <a:endParaRPr lang="en-US" dirty="0" smtClean="0"/>
          </a:p>
          <a:p>
            <a:pPr>
              <a:spcAft>
                <a:spcPts val="600"/>
              </a:spcAft>
            </a:pPr>
            <a:r>
              <a:rPr lang="en-US" dirty="0" smtClean="0"/>
              <a:t>3:46 PM Radio:  “IC from Chris.  OMG!!  Uh, it appears we have um 8 to 10 people who have been thrown from the chair.  </a:t>
            </a:r>
            <a:r>
              <a:rPr lang="en-US" dirty="0" err="1" smtClean="0"/>
              <a:t>Jeeze</a:t>
            </a:r>
            <a:r>
              <a:rPr lang="en-US" dirty="0" smtClean="0"/>
              <a:t> I don’t know if they are hurt.  It looks like the sheave train on the heavy side of um tower 8 has failed, its at a crazy angle.  The haul rope is way below the sheave train, and oh dear it looks like the chair by the tower is bent.  OMG, what do I do?  I need help!”</a:t>
            </a:r>
          </a:p>
          <a:p>
            <a:pPr>
              <a:spcAft>
                <a:spcPts val="600"/>
              </a:spcAft>
              <a:buNone/>
            </a:pPr>
            <a:endParaRPr lang="en-US" dirty="0" smtClean="0"/>
          </a:p>
          <a:p>
            <a:pPr marL="0" indent="0">
              <a:spcAft>
                <a:spcPts val="600"/>
              </a:spcAft>
              <a:buNone/>
            </a:pPr>
            <a:r>
              <a:rPr lang="en-US" dirty="0" smtClean="0"/>
              <a:t>From Chris’ tone she sounds distressed.  </a:t>
            </a:r>
          </a:p>
          <a:p>
            <a:pPr marL="0" indent="0">
              <a:spcAft>
                <a:spcPts val="600"/>
              </a:spcAft>
              <a:buNone/>
            </a:pPr>
            <a:endParaRPr lang="en-US" dirty="0" smtClean="0"/>
          </a:p>
          <a:p>
            <a:pPr marL="0" indent="0">
              <a:spcAft>
                <a:spcPts val="600"/>
              </a:spcAft>
              <a:buNone/>
            </a:pPr>
            <a:r>
              <a:rPr lang="en-US" dirty="0" smtClean="0"/>
              <a:t>She also is adding too many superfluous words in her communication. Better might be:</a:t>
            </a:r>
          </a:p>
          <a:p>
            <a:pPr marL="347663" indent="-347663">
              <a:spcAft>
                <a:spcPts val="600"/>
              </a:spcAft>
              <a:buClr>
                <a:schemeClr val="tx2"/>
              </a:buClr>
            </a:pPr>
            <a:r>
              <a:rPr lang="en-US" dirty="0" smtClean="0">
                <a:solidFill>
                  <a:srgbClr val="0000FF"/>
                </a:solidFill>
              </a:rPr>
              <a:t>3:46 PM Radio:  “IC from Chris.  We have a possible MCI with 8 to 10 people who have been thrown from the chair. I don’t know if they are hurt.  It looks like the sheave train on the heavy side of tower 8 has failed, its at a crazy angle.  The haul rope is way below the sheave train, and it looks like the chair by the tower is bent.  What do I do, please advise”</a:t>
            </a:r>
            <a:endParaRPr lang="en-US" dirty="0" smtClean="0"/>
          </a:p>
          <a:p>
            <a:pPr>
              <a:spcAft>
                <a:spcPts val="600"/>
              </a:spcAft>
              <a:buNone/>
            </a:pPr>
            <a:endParaRPr lang="en-US" dirty="0" smtClean="0"/>
          </a:p>
          <a:p>
            <a:pPr>
              <a:spcAft>
                <a:spcPts val="600"/>
              </a:spcAft>
            </a:pPr>
            <a:r>
              <a:rPr lang="en-US" dirty="0" smtClean="0"/>
              <a:t>Your partner John buts in:  “My 4 year old and 6 year old were in ski school.  I told them to ride up after lessons and I’d ski a run with them as soon as I’m bumped.  Please let them be OK”  </a:t>
            </a:r>
          </a:p>
          <a:p>
            <a:pPr>
              <a:spcAft>
                <a:spcPts val="600"/>
              </a:spcAft>
              <a:buNone/>
            </a:pPr>
            <a:endParaRPr lang="en-US" dirty="0" smtClean="0"/>
          </a:p>
          <a:p>
            <a:pPr marL="0" indent="0">
              <a:spcAft>
                <a:spcPts val="600"/>
              </a:spcAft>
              <a:buNone/>
            </a:pPr>
            <a:r>
              <a:rPr lang="en-US" dirty="0" smtClean="0"/>
              <a:t>John looks distressed.  </a:t>
            </a:r>
            <a:r>
              <a:rPr lang="en-US" i="1" dirty="0" smtClean="0">
                <a:solidFill>
                  <a:srgbClr val="0000FF"/>
                </a:solidFill>
              </a:rPr>
              <a:t>You will need to reassure John that the best approach for ensuring his </a:t>
            </a:r>
            <a:r>
              <a:rPr lang="en-US" i="1" dirty="0" err="1" smtClean="0">
                <a:solidFill>
                  <a:srgbClr val="0000FF"/>
                </a:solidFill>
              </a:rPr>
              <a:t>childrens</a:t>
            </a:r>
            <a:r>
              <a:rPr lang="en-US" i="1" dirty="0" smtClean="0">
                <a:solidFill>
                  <a:srgbClr val="0000FF"/>
                </a:solidFill>
              </a:rPr>
              <a:t>’ safety is to get the incident organized and keep him focused on his scribe role in achieving that.    </a:t>
            </a:r>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 name="Hexagon 63"/>
          <p:cNvSpPr/>
          <p:nvPr/>
        </p:nvSpPr>
        <p:spPr>
          <a:xfrm>
            <a:off x="3572931" y="3992031"/>
            <a:ext cx="496337" cy="856727"/>
          </a:xfrm>
          <a:prstGeom prst="hexagon">
            <a:avLst/>
          </a:prstGeom>
          <a:solidFill>
            <a:schemeClr val="accent6">
              <a:lumMod val="60000"/>
              <a:lumOff val="40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4224867" y="6468533"/>
            <a:ext cx="389466" cy="270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John’s Initial Chair Map</a:t>
            </a:r>
            <a:endParaRPr lang="en-US" dirty="0"/>
          </a:p>
        </p:txBody>
      </p:sp>
      <p:cxnSp>
        <p:nvCxnSpPr>
          <p:cNvPr id="5" name="Straight Connector 4"/>
          <p:cNvCxnSpPr/>
          <p:nvPr/>
        </p:nvCxnSpPr>
        <p:spPr>
          <a:xfrm rot="5400000">
            <a:off x="1548206" y="3911998"/>
            <a:ext cx="455586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a:off x="3712633" y="4069287"/>
            <a:ext cx="3479800" cy="609600"/>
          </a:xfrm>
          <a:prstGeom prst="line">
            <a:avLst/>
          </a:prstGeom>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3776132" y="1769521"/>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3776132" y="203251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3776132" y="2295515"/>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3776132" y="260931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3776132" y="2940047"/>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3776132" y="3211511"/>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776132" y="349144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3776132" y="372903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3776132" y="3907365"/>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776132" y="4178829"/>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3776132" y="450956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3776132" y="476409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776132" y="491701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3776132" y="515461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776132" y="574834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3776132" y="5476880"/>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3776132" y="598593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nip Single Corner Rectangle 35"/>
          <p:cNvSpPr/>
          <p:nvPr/>
        </p:nvSpPr>
        <p:spPr>
          <a:xfrm>
            <a:off x="3632200" y="6070605"/>
            <a:ext cx="143932" cy="270928"/>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Snip Single Corner Rectangle 36"/>
          <p:cNvSpPr/>
          <p:nvPr/>
        </p:nvSpPr>
        <p:spPr>
          <a:xfrm>
            <a:off x="3479800" y="1417638"/>
            <a:ext cx="296332" cy="270928"/>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ross 37"/>
          <p:cNvSpPr/>
          <p:nvPr/>
        </p:nvSpPr>
        <p:spPr>
          <a:xfrm>
            <a:off x="4461933" y="6468533"/>
            <a:ext cx="152400" cy="152400"/>
          </a:xfrm>
          <a:prstGeom prst="plus">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3826931" y="5910634"/>
            <a:ext cx="301660" cy="246221"/>
          </a:xfrm>
          <a:prstGeom prst="rect">
            <a:avLst/>
          </a:prstGeom>
          <a:noFill/>
        </p:spPr>
        <p:txBody>
          <a:bodyPr wrap="square" rtlCol="0">
            <a:spAutoFit/>
          </a:bodyPr>
          <a:lstStyle/>
          <a:p>
            <a:r>
              <a:rPr lang="en-US" sz="1000" dirty="0" smtClean="0"/>
              <a:t>1</a:t>
            </a:r>
            <a:endParaRPr lang="en-US" sz="1000" dirty="0"/>
          </a:p>
        </p:txBody>
      </p:sp>
      <p:sp>
        <p:nvSpPr>
          <p:cNvPr id="29" name="TextBox 28"/>
          <p:cNvSpPr txBox="1"/>
          <p:nvPr/>
        </p:nvSpPr>
        <p:spPr>
          <a:xfrm>
            <a:off x="3826925" y="5667568"/>
            <a:ext cx="301660" cy="246221"/>
          </a:xfrm>
          <a:prstGeom prst="rect">
            <a:avLst/>
          </a:prstGeom>
          <a:noFill/>
        </p:spPr>
        <p:txBody>
          <a:bodyPr wrap="square" rtlCol="0">
            <a:spAutoFit/>
          </a:bodyPr>
          <a:lstStyle/>
          <a:p>
            <a:r>
              <a:rPr lang="en-US" sz="1000" dirty="0" smtClean="0"/>
              <a:t>2</a:t>
            </a:r>
            <a:endParaRPr lang="en-US" sz="1000" dirty="0"/>
          </a:p>
        </p:txBody>
      </p:sp>
      <p:sp>
        <p:nvSpPr>
          <p:cNvPr id="30" name="TextBox 29"/>
          <p:cNvSpPr txBox="1"/>
          <p:nvPr/>
        </p:nvSpPr>
        <p:spPr>
          <a:xfrm>
            <a:off x="3826919" y="5385668"/>
            <a:ext cx="301660" cy="246221"/>
          </a:xfrm>
          <a:prstGeom prst="rect">
            <a:avLst/>
          </a:prstGeom>
          <a:noFill/>
        </p:spPr>
        <p:txBody>
          <a:bodyPr wrap="square" rtlCol="0">
            <a:spAutoFit/>
          </a:bodyPr>
          <a:lstStyle/>
          <a:p>
            <a:r>
              <a:rPr lang="en-US" sz="1000" dirty="0" smtClean="0"/>
              <a:t>3</a:t>
            </a:r>
            <a:endParaRPr lang="en-US" sz="1000" dirty="0"/>
          </a:p>
        </p:txBody>
      </p:sp>
      <p:sp>
        <p:nvSpPr>
          <p:cNvPr id="31" name="TextBox 30"/>
          <p:cNvSpPr txBox="1"/>
          <p:nvPr/>
        </p:nvSpPr>
        <p:spPr>
          <a:xfrm>
            <a:off x="3826913" y="5055449"/>
            <a:ext cx="301660" cy="246221"/>
          </a:xfrm>
          <a:prstGeom prst="rect">
            <a:avLst/>
          </a:prstGeom>
          <a:noFill/>
        </p:spPr>
        <p:txBody>
          <a:bodyPr wrap="square" rtlCol="0">
            <a:spAutoFit/>
          </a:bodyPr>
          <a:lstStyle/>
          <a:p>
            <a:r>
              <a:rPr lang="en-US" sz="1000" dirty="0" smtClean="0"/>
              <a:t>4</a:t>
            </a:r>
            <a:endParaRPr lang="en-US" sz="1000" dirty="0"/>
          </a:p>
        </p:txBody>
      </p:sp>
      <p:sp>
        <p:nvSpPr>
          <p:cNvPr id="32" name="TextBox 31"/>
          <p:cNvSpPr txBox="1"/>
          <p:nvPr/>
        </p:nvSpPr>
        <p:spPr>
          <a:xfrm>
            <a:off x="3826907" y="4843768"/>
            <a:ext cx="301660" cy="246221"/>
          </a:xfrm>
          <a:prstGeom prst="rect">
            <a:avLst/>
          </a:prstGeom>
          <a:noFill/>
        </p:spPr>
        <p:txBody>
          <a:bodyPr wrap="square" rtlCol="0">
            <a:spAutoFit/>
          </a:bodyPr>
          <a:lstStyle/>
          <a:p>
            <a:r>
              <a:rPr lang="en-US" sz="1000" dirty="0" smtClean="0"/>
              <a:t>5</a:t>
            </a:r>
            <a:endParaRPr lang="en-US" sz="1000" dirty="0"/>
          </a:p>
        </p:txBody>
      </p:sp>
      <p:sp>
        <p:nvSpPr>
          <p:cNvPr id="33" name="TextBox 32"/>
          <p:cNvSpPr txBox="1"/>
          <p:nvPr/>
        </p:nvSpPr>
        <p:spPr>
          <a:xfrm>
            <a:off x="3826901" y="4674422"/>
            <a:ext cx="301660" cy="246221"/>
          </a:xfrm>
          <a:prstGeom prst="rect">
            <a:avLst/>
          </a:prstGeom>
          <a:noFill/>
        </p:spPr>
        <p:txBody>
          <a:bodyPr wrap="square" rtlCol="0">
            <a:spAutoFit/>
          </a:bodyPr>
          <a:lstStyle/>
          <a:p>
            <a:r>
              <a:rPr lang="en-US" sz="1000" dirty="0" smtClean="0"/>
              <a:t>6</a:t>
            </a:r>
            <a:endParaRPr lang="en-US" sz="1000" dirty="0"/>
          </a:p>
        </p:txBody>
      </p:sp>
      <p:sp>
        <p:nvSpPr>
          <p:cNvPr id="35" name="TextBox 34"/>
          <p:cNvSpPr txBox="1"/>
          <p:nvPr/>
        </p:nvSpPr>
        <p:spPr>
          <a:xfrm>
            <a:off x="3826889" y="4411933"/>
            <a:ext cx="301660" cy="246221"/>
          </a:xfrm>
          <a:prstGeom prst="rect">
            <a:avLst/>
          </a:prstGeom>
          <a:noFill/>
        </p:spPr>
        <p:txBody>
          <a:bodyPr wrap="square" rtlCol="0">
            <a:spAutoFit/>
          </a:bodyPr>
          <a:lstStyle/>
          <a:p>
            <a:r>
              <a:rPr lang="en-US" sz="1000" dirty="0" smtClean="0"/>
              <a:t>7</a:t>
            </a:r>
            <a:endParaRPr lang="en-US" sz="1000" dirty="0"/>
          </a:p>
        </p:txBody>
      </p:sp>
      <p:sp>
        <p:nvSpPr>
          <p:cNvPr id="41" name="TextBox 40"/>
          <p:cNvSpPr txBox="1"/>
          <p:nvPr/>
        </p:nvSpPr>
        <p:spPr>
          <a:xfrm>
            <a:off x="3826883" y="4090181"/>
            <a:ext cx="301660" cy="246221"/>
          </a:xfrm>
          <a:prstGeom prst="rect">
            <a:avLst/>
          </a:prstGeom>
          <a:noFill/>
        </p:spPr>
        <p:txBody>
          <a:bodyPr wrap="square" rtlCol="0">
            <a:spAutoFit/>
          </a:bodyPr>
          <a:lstStyle/>
          <a:p>
            <a:r>
              <a:rPr lang="en-US" sz="1000" dirty="0" smtClean="0"/>
              <a:t>8</a:t>
            </a:r>
            <a:endParaRPr lang="en-US" sz="1000" dirty="0"/>
          </a:p>
        </p:txBody>
      </p:sp>
      <p:sp>
        <p:nvSpPr>
          <p:cNvPr id="42" name="TextBox 41"/>
          <p:cNvSpPr txBox="1"/>
          <p:nvPr/>
        </p:nvSpPr>
        <p:spPr>
          <a:xfrm>
            <a:off x="3826877" y="3827698"/>
            <a:ext cx="301660" cy="246221"/>
          </a:xfrm>
          <a:prstGeom prst="rect">
            <a:avLst/>
          </a:prstGeom>
          <a:noFill/>
        </p:spPr>
        <p:txBody>
          <a:bodyPr wrap="square" rtlCol="0">
            <a:spAutoFit/>
          </a:bodyPr>
          <a:lstStyle/>
          <a:p>
            <a:r>
              <a:rPr lang="en-US" sz="1000" dirty="0" smtClean="0"/>
              <a:t>9</a:t>
            </a:r>
            <a:endParaRPr lang="en-US" sz="1000" dirty="0"/>
          </a:p>
        </p:txBody>
      </p:sp>
      <p:sp>
        <p:nvSpPr>
          <p:cNvPr id="43" name="TextBox 42"/>
          <p:cNvSpPr txBox="1"/>
          <p:nvPr/>
        </p:nvSpPr>
        <p:spPr>
          <a:xfrm>
            <a:off x="3826871" y="3641418"/>
            <a:ext cx="397996" cy="246221"/>
          </a:xfrm>
          <a:prstGeom prst="rect">
            <a:avLst/>
          </a:prstGeom>
          <a:noFill/>
        </p:spPr>
        <p:txBody>
          <a:bodyPr wrap="square" rtlCol="0">
            <a:spAutoFit/>
          </a:bodyPr>
          <a:lstStyle/>
          <a:p>
            <a:r>
              <a:rPr lang="en-US" sz="1000" dirty="0" smtClean="0"/>
              <a:t>10</a:t>
            </a:r>
            <a:endParaRPr lang="en-US" sz="1000" dirty="0"/>
          </a:p>
        </p:txBody>
      </p:sp>
      <p:sp>
        <p:nvSpPr>
          <p:cNvPr id="44" name="TextBox 43"/>
          <p:cNvSpPr txBox="1"/>
          <p:nvPr/>
        </p:nvSpPr>
        <p:spPr>
          <a:xfrm>
            <a:off x="3826865" y="3395869"/>
            <a:ext cx="398002" cy="246221"/>
          </a:xfrm>
          <a:prstGeom prst="rect">
            <a:avLst/>
          </a:prstGeom>
          <a:noFill/>
        </p:spPr>
        <p:txBody>
          <a:bodyPr wrap="square" rtlCol="0">
            <a:spAutoFit/>
          </a:bodyPr>
          <a:lstStyle/>
          <a:p>
            <a:r>
              <a:rPr lang="en-US" sz="1000" dirty="0" smtClean="0"/>
              <a:t>11</a:t>
            </a:r>
            <a:endParaRPr lang="en-US" sz="1000" dirty="0"/>
          </a:p>
        </p:txBody>
      </p:sp>
      <p:sp>
        <p:nvSpPr>
          <p:cNvPr id="45" name="TextBox 44"/>
          <p:cNvSpPr txBox="1"/>
          <p:nvPr/>
        </p:nvSpPr>
        <p:spPr>
          <a:xfrm>
            <a:off x="3826859" y="3116452"/>
            <a:ext cx="499608" cy="246221"/>
          </a:xfrm>
          <a:prstGeom prst="rect">
            <a:avLst/>
          </a:prstGeom>
          <a:noFill/>
        </p:spPr>
        <p:txBody>
          <a:bodyPr wrap="square" rtlCol="0">
            <a:spAutoFit/>
          </a:bodyPr>
          <a:lstStyle/>
          <a:p>
            <a:r>
              <a:rPr lang="en-US" sz="1000" dirty="0" smtClean="0"/>
              <a:t>12</a:t>
            </a:r>
            <a:endParaRPr lang="en-US" sz="1000" dirty="0"/>
          </a:p>
        </p:txBody>
      </p:sp>
      <p:sp>
        <p:nvSpPr>
          <p:cNvPr id="46" name="TextBox 45"/>
          <p:cNvSpPr txBox="1"/>
          <p:nvPr/>
        </p:nvSpPr>
        <p:spPr>
          <a:xfrm>
            <a:off x="3826853" y="2853969"/>
            <a:ext cx="448814" cy="246221"/>
          </a:xfrm>
          <a:prstGeom prst="rect">
            <a:avLst/>
          </a:prstGeom>
          <a:noFill/>
        </p:spPr>
        <p:txBody>
          <a:bodyPr wrap="square" rtlCol="0">
            <a:spAutoFit/>
          </a:bodyPr>
          <a:lstStyle/>
          <a:p>
            <a:r>
              <a:rPr lang="en-US" sz="1000" dirty="0" smtClean="0"/>
              <a:t>13</a:t>
            </a:r>
            <a:endParaRPr lang="en-US" sz="1000" dirty="0"/>
          </a:p>
        </p:txBody>
      </p:sp>
      <p:sp>
        <p:nvSpPr>
          <p:cNvPr id="47" name="TextBox 46"/>
          <p:cNvSpPr txBox="1"/>
          <p:nvPr/>
        </p:nvSpPr>
        <p:spPr>
          <a:xfrm>
            <a:off x="3826847" y="2523750"/>
            <a:ext cx="448820" cy="246221"/>
          </a:xfrm>
          <a:prstGeom prst="rect">
            <a:avLst/>
          </a:prstGeom>
          <a:noFill/>
        </p:spPr>
        <p:txBody>
          <a:bodyPr wrap="square" rtlCol="0">
            <a:spAutoFit/>
          </a:bodyPr>
          <a:lstStyle/>
          <a:p>
            <a:r>
              <a:rPr lang="en-US" sz="1000" dirty="0" smtClean="0"/>
              <a:t>14</a:t>
            </a:r>
            <a:endParaRPr lang="en-US" sz="1000" dirty="0"/>
          </a:p>
        </p:txBody>
      </p:sp>
      <p:sp>
        <p:nvSpPr>
          <p:cNvPr id="48" name="TextBox 47"/>
          <p:cNvSpPr txBox="1"/>
          <p:nvPr/>
        </p:nvSpPr>
        <p:spPr>
          <a:xfrm>
            <a:off x="3826841" y="2210465"/>
            <a:ext cx="499626" cy="246221"/>
          </a:xfrm>
          <a:prstGeom prst="rect">
            <a:avLst/>
          </a:prstGeom>
          <a:noFill/>
        </p:spPr>
        <p:txBody>
          <a:bodyPr wrap="square" rtlCol="0">
            <a:spAutoFit/>
          </a:bodyPr>
          <a:lstStyle/>
          <a:p>
            <a:r>
              <a:rPr lang="en-US" sz="1000" dirty="0" smtClean="0"/>
              <a:t>15</a:t>
            </a:r>
            <a:endParaRPr lang="en-US" sz="1000" dirty="0"/>
          </a:p>
        </p:txBody>
      </p:sp>
      <p:sp>
        <p:nvSpPr>
          <p:cNvPr id="49" name="TextBox 48"/>
          <p:cNvSpPr txBox="1"/>
          <p:nvPr/>
        </p:nvSpPr>
        <p:spPr>
          <a:xfrm>
            <a:off x="3826835" y="1939515"/>
            <a:ext cx="499632" cy="246221"/>
          </a:xfrm>
          <a:prstGeom prst="rect">
            <a:avLst/>
          </a:prstGeom>
          <a:noFill/>
        </p:spPr>
        <p:txBody>
          <a:bodyPr wrap="square" rtlCol="0">
            <a:spAutoFit/>
          </a:bodyPr>
          <a:lstStyle/>
          <a:p>
            <a:r>
              <a:rPr lang="en-US" sz="1000" dirty="0" smtClean="0"/>
              <a:t>16</a:t>
            </a:r>
            <a:endParaRPr lang="en-US" sz="1000" dirty="0"/>
          </a:p>
        </p:txBody>
      </p:sp>
      <p:sp>
        <p:nvSpPr>
          <p:cNvPr id="50" name="TextBox 49"/>
          <p:cNvSpPr txBox="1"/>
          <p:nvPr/>
        </p:nvSpPr>
        <p:spPr>
          <a:xfrm>
            <a:off x="3826829" y="1693966"/>
            <a:ext cx="423438" cy="246221"/>
          </a:xfrm>
          <a:prstGeom prst="rect">
            <a:avLst/>
          </a:prstGeom>
          <a:noFill/>
        </p:spPr>
        <p:txBody>
          <a:bodyPr wrap="square" rtlCol="0">
            <a:spAutoFit/>
          </a:bodyPr>
          <a:lstStyle/>
          <a:p>
            <a:r>
              <a:rPr lang="en-US" sz="1000" dirty="0" smtClean="0"/>
              <a:t>17</a:t>
            </a:r>
            <a:endParaRPr lang="en-US" sz="1000" dirty="0"/>
          </a:p>
        </p:txBody>
      </p:sp>
      <p:sp>
        <p:nvSpPr>
          <p:cNvPr id="52" name="TextBox 51"/>
          <p:cNvSpPr txBox="1"/>
          <p:nvPr/>
        </p:nvSpPr>
        <p:spPr>
          <a:xfrm>
            <a:off x="3206980" y="6070605"/>
            <a:ext cx="635116" cy="246221"/>
          </a:xfrm>
          <a:prstGeom prst="rect">
            <a:avLst/>
          </a:prstGeom>
          <a:noFill/>
        </p:spPr>
        <p:txBody>
          <a:bodyPr wrap="square" rtlCol="0">
            <a:spAutoFit/>
          </a:bodyPr>
          <a:lstStyle/>
          <a:p>
            <a:r>
              <a:rPr lang="en-US" sz="1000" dirty="0" smtClean="0"/>
              <a:t>Load</a:t>
            </a:r>
            <a:endParaRPr lang="en-US" sz="1000" dirty="0"/>
          </a:p>
        </p:txBody>
      </p:sp>
      <p:sp>
        <p:nvSpPr>
          <p:cNvPr id="54" name="TextBox 53"/>
          <p:cNvSpPr txBox="1"/>
          <p:nvPr/>
        </p:nvSpPr>
        <p:spPr>
          <a:xfrm>
            <a:off x="2920895" y="1452480"/>
            <a:ext cx="736711" cy="246221"/>
          </a:xfrm>
          <a:prstGeom prst="rect">
            <a:avLst/>
          </a:prstGeom>
          <a:noFill/>
        </p:spPr>
        <p:txBody>
          <a:bodyPr wrap="square" rtlCol="0">
            <a:spAutoFit/>
          </a:bodyPr>
          <a:lstStyle/>
          <a:p>
            <a:r>
              <a:rPr lang="en-US" sz="1000" dirty="0" smtClean="0"/>
              <a:t>Chair X</a:t>
            </a:r>
            <a:endParaRPr lang="en-US" sz="1000" dirty="0"/>
          </a:p>
        </p:txBody>
      </p:sp>
      <p:sp>
        <p:nvSpPr>
          <p:cNvPr id="55" name="TextBox 54"/>
          <p:cNvSpPr txBox="1"/>
          <p:nvPr/>
        </p:nvSpPr>
        <p:spPr>
          <a:xfrm>
            <a:off x="5731827" y="2646860"/>
            <a:ext cx="736711" cy="246221"/>
          </a:xfrm>
          <a:prstGeom prst="rect">
            <a:avLst/>
          </a:prstGeom>
          <a:noFill/>
        </p:spPr>
        <p:txBody>
          <a:bodyPr wrap="square" rtlCol="0">
            <a:spAutoFit/>
          </a:bodyPr>
          <a:lstStyle/>
          <a:p>
            <a:r>
              <a:rPr lang="en-US" sz="1000" dirty="0" smtClean="0"/>
              <a:t>Chair Y</a:t>
            </a:r>
            <a:endParaRPr lang="en-US" sz="1000" dirty="0"/>
          </a:p>
        </p:txBody>
      </p:sp>
      <p:cxnSp>
        <p:nvCxnSpPr>
          <p:cNvPr id="57" name="Straight Connector 56"/>
          <p:cNvCxnSpPr/>
          <p:nvPr/>
        </p:nvCxnSpPr>
        <p:spPr>
          <a:xfrm rot="16200000" flipH="1">
            <a:off x="1078331" y="5077735"/>
            <a:ext cx="1975080" cy="643474"/>
          </a:xfrm>
          <a:prstGeom prst="line">
            <a:avLst/>
          </a:prstGeom>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185228" y="4296686"/>
            <a:ext cx="736711" cy="246221"/>
          </a:xfrm>
          <a:prstGeom prst="rect">
            <a:avLst/>
          </a:prstGeom>
          <a:noFill/>
        </p:spPr>
        <p:txBody>
          <a:bodyPr wrap="square" rtlCol="0">
            <a:spAutoFit/>
          </a:bodyPr>
          <a:lstStyle/>
          <a:p>
            <a:r>
              <a:rPr lang="en-US" sz="1000" dirty="0" smtClean="0"/>
              <a:t>Chair Z</a:t>
            </a:r>
            <a:endParaRPr lang="en-US" sz="1000" dirty="0"/>
          </a:p>
        </p:txBody>
      </p:sp>
      <p:sp>
        <p:nvSpPr>
          <p:cNvPr id="65" name="TextBox 64"/>
          <p:cNvSpPr txBox="1"/>
          <p:nvPr/>
        </p:nvSpPr>
        <p:spPr>
          <a:xfrm>
            <a:off x="3039433" y="4330416"/>
            <a:ext cx="736711" cy="400110"/>
          </a:xfrm>
          <a:prstGeom prst="rect">
            <a:avLst/>
          </a:prstGeom>
          <a:noFill/>
        </p:spPr>
        <p:txBody>
          <a:bodyPr wrap="square" rtlCol="0">
            <a:spAutoFit/>
          </a:bodyPr>
          <a:lstStyle/>
          <a:p>
            <a:r>
              <a:rPr lang="en-US" sz="1000" dirty="0" smtClean="0"/>
              <a:t>Closed</a:t>
            </a:r>
          </a:p>
          <a:p>
            <a:r>
              <a:rPr lang="en-US" sz="1000" dirty="0" smtClean="0"/>
              <a:t>No lights</a:t>
            </a:r>
            <a:endParaRPr lang="en-US" sz="1000" dirty="0"/>
          </a:p>
        </p:txBody>
      </p:sp>
      <p:cxnSp>
        <p:nvCxnSpPr>
          <p:cNvPr id="67" name="Straight Connector 66"/>
          <p:cNvCxnSpPr/>
          <p:nvPr/>
        </p:nvCxnSpPr>
        <p:spPr>
          <a:xfrm>
            <a:off x="1854203" y="4459021"/>
            <a:ext cx="1854193" cy="670192"/>
          </a:xfrm>
          <a:prstGeom prst="line">
            <a:avLst/>
          </a:prstGeom>
          <a:ln w="12700">
            <a:prstDash val="sysDot"/>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5400000" flipH="1" flipV="1">
            <a:off x="4303529" y="2340118"/>
            <a:ext cx="1032100" cy="1705958"/>
          </a:xfrm>
          <a:prstGeom prst="line">
            <a:avLst/>
          </a:prstGeom>
          <a:ln w="12700">
            <a:prstDash val="sysDot"/>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rot="19736369">
            <a:off x="4224867" y="2870231"/>
            <a:ext cx="1532462" cy="246221"/>
          </a:xfrm>
          <a:prstGeom prst="rect">
            <a:avLst/>
          </a:prstGeom>
          <a:noFill/>
        </p:spPr>
        <p:txBody>
          <a:bodyPr wrap="square" rtlCol="0">
            <a:spAutoFit/>
          </a:bodyPr>
          <a:lstStyle/>
          <a:p>
            <a:r>
              <a:rPr lang="en-US" sz="1000" dirty="0" smtClean="0"/>
              <a:t>Highest access from Y</a:t>
            </a:r>
            <a:endParaRPr lang="en-US" sz="1000" dirty="0"/>
          </a:p>
        </p:txBody>
      </p:sp>
      <p:sp>
        <p:nvSpPr>
          <p:cNvPr id="77" name="TextBox 76"/>
          <p:cNvSpPr txBox="1"/>
          <p:nvPr/>
        </p:nvSpPr>
        <p:spPr>
          <a:xfrm rot="1143201">
            <a:off x="2057412" y="4611008"/>
            <a:ext cx="1532462" cy="246221"/>
          </a:xfrm>
          <a:prstGeom prst="rect">
            <a:avLst/>
          </a:prstGeom>
          <a:noFill/>
        </p:spPr>
        <p:txBody>
          <a:bodyPr wrap="square" rtlCol="0">
            <a:spAutoFit/>
          </a:bodyPr>
          <a:lstStyle/>
          <a:p>
            <a:r>
              <a:rPr lang="en-US" sz="1000" dirty="0" smtClean="0"/>
              <a:t>Highest access from Z</a:t>
            </a:r>
            <a:endParaRPr lang="en-US" sz="1000" dirty="0"/>
          </a:p>
        </p:txBody>
      </p:sp>
      <p:sp>
        <p:nvSpPr>
          <p:cNvPr id="56" name="TextBox 55"/>
          <p:cNvSpPr txBox="1"/>
          <p:nvPr/>
        </p:nvSpPr>
        <p:spPr>
          <a:xfrm>
            <a:off x="3886507" y="1093900"/>
            <a:ext cx="1093919" cy="307777"/>
          </a:xfrm>
          <a:prstGeom prst="rect">
            <a:avLst/>
          </a:prstGeom>
          <a:noFill/>
        </p:spPr>
        <p:txBody>
          <a:bodyPr wrap="none" rtlCol="0">
            <a:spAutoFit/>
          </a:bodyPr>
          <a:lstStyle/>
          <a:p>
            <a:r>
              <a:rPr lang="en-US" sz="1400" dirty="0" smtClean="0">
                <a:solidFill>
                  <a:srgbClr val="008000"/>
                </a:solidFill>
              </a:rPr>
              <a:t>(2) Me, John</a:t>
            </a:r>
            <a:endParaRPr lang="en-US" sz="1400" dirty="0">
              <a:solidFill>
                <a:srgbClr val="008000"/>
              </a:solidFill>
            </a:endParaRPr>
          </a:p>
        </p:txBody>
      </p:sp>
      <p:sp>
        <p:nvSpPr>
          <p:cNvPr id="59" name="TextBox 58"/>
          <p:cNvSpPr txBox="1"/>
          <p:nvPr/>
        </p:nvSpPr>
        <p:spPr>
          <a:xfrm>
            <a:off x="3886507" y="3907365"/>
            <a:ext cx="789198" cy="307777"/>
          </a:xfrm>
          <a:prstGeom prst="rect">
            <a:avLst/>
          </a:prstGeom>
          <a:noFill/>
        </p:spPr>
        <p:txBody>
          <a:bodyPr wrap="none" rtlCol="0">
            <a:spAutoFit/>
          </a:bodyPr>
          <a:lstStyle/>
          <a:p>
            <a:r>
              <a:rPr lang="en-US" sz="1400" dirty="0" smtClean="0">
                <a:solidFill>
                  <a:srgbClr val="008000"/>
                </a:solidFill>
              </a:rPr>
              <a:t>(1) Chris </a:t>
            </a:r>
            <a:endParaRPr lang="en-US" sz="1400" dirty="0">
              <a:solidFill>
                <a:srgbClr val="008000"/>
              </a:solidFill>
            </a:endParaRPr>
          </a:p>
        </p:txBody>
      </p:sp>
      <p:sp>
        <p:nvSpPr>
          <p:cNvPr id="86" name="TextBox 85"/>
          <p:cNvSpPr txBox="1"/>
          <p:nvPr/>
        </p:nvSpPr>
        <p:spPr>
          <a:xfrm>
            <a:off x="3966600" y="4140230"/>
            <a:ext cx="2277123" cy="738664"/>
          </a:xfrm>
          <a:prstGeom prst="rect">
            <a:avLst/>
          </a:prstGeom>
          <a:noFill/>
        </p:spPr>
        <p:txBody>
          <a:bodyPr wrap="none" rtlCol="0">
            <a:spAutoFit/>
          </a:bodyPr>
          <a:lstStyle/>
          <a:p>
            <a:r>
              <a:rPr lang="en-US" sz="1400" dirty="0" smtClean="0">
                <a:solidFill>
                  <a:srgbClr val="0000FF"/>
                </a:solidFill>
              </a:rPr>
              <a:t>At 3:44 PM (8 to 10) Patients </a:t>
            </a:r>
          </a:p>
          <a:p>
            <a:pPr marL="228600" lvl="1" indent="-109538">
              <a:buFont typeface="Arial"/>
              <a:buChar char="•"/>
            </a:pPr>
            <a:r>
              <a:rPr lang="en-US" sz="1400" dirty="0" smtClean="0"/>
              <a:t>1</a:t>
            </a:r>
            <a:r>
              <a:rPr lang="en-US" sz="1400" dirty="0" smtClean="0">
                <a:solidFill>
                  <a:srgbClr val="FF0000"/>
                </a:solidFill>
              </a:rPr>
              <a:t> </a:t>
            </a:r>
            <a:r>
              <a:rPr lang="en-US" sz="1400" dirty="0" smtClean="0"/>
              <a:t>Black </a:t>
            </a:r>
            <a:r>
              <a:rPr lang="en-US" sz="1400" dirty="0" smtClean="0">
                <a:solidFill>
                  <a:srgbClr val="FF0000"/>
                </a:solidFill>
              </a:rPr>
              <a:t>or Red</a:t>
            </a:r>
          </a:p>
          <a:p>
            <a:pPr marL="228600" lvl="1" indent="-109538">
              <a:buFont typeface="Arial"/>
              <a:buChar char="•"/>
            </a:pPr>
            <a:r>
              <a:rPr lang="en-US" sz="1400" dirty="0" smtClean="0">
                <a:solidFill>
                  <a:srgbClr val="000000"/>
                </a:solidFill>
              </a:rPr>
              <a:t>7 to 9 unknown</a:t>
            </a:r>
            <a:endParaRPr lang="en-US" sz="1400" dirty="0">
              <a:solidFill>
                <a:srgbClr val="008000"/>
              </a:solidFill>
            </a:endParaRPr>
          </a:p>
        </p:txBody>
      </p:sp>
      <p:cxnSp>
        <p:nvCxnSpPr>
          <p:cNvPr id="88" name="Straight Connector 87"/>
          <p:cNvCxnSpPr/>
          <p:nvPr/>
        </p:nvCxnSpPr>
        <p:spPr>
          <a:xfrm rot="5400000" flipH="1" flipV="1">
            <a:off x="6782617" y="4694493"/>
            <a:ext cx="1844102" cy="1540935"/>
          </a:xfrm>
          <a:prstGeom prst="line">
            <a:avLst/>
          </a:prstGeom>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a:off x="7840029" y="4367617"/>
            <a:ext cx="736711" cy="246221"/>
          </a:xfrm>
          <a:prstGeom prst="rect">
            <a:avLst/>
          </a:prstGeom>
          <a:noFill/>
        </p:spPr>
        <p:txBody>
          <a:bodyPr wrap="square" rtlCol="0">
            <a:spAutoFit/>
          </a:bodyPr>
          <a:lstStyle/>
          <a:p>
            <a:r>
              <a:rPr lang="en-US" sz="1000" dirty="0" smtClean="0"/>
              <a:t>Chair W</a:t>
            </a:r>
            <a:endParaRPr lang="en-US" sz="1000" dirty="0"/>
          </a:p>
        </p:txBody>
      </p:sp>
      <p:sp>
        <p:nvSpPr>
          <p:cNvPr id="91" name="TextBox 90"/>
          <p:cNvSpPr txBox="1"/>
          <p:nvPr/>
        </p:nvSpPr>
        <p:spPr>
          <a:xfrm>
            <a:off x="7806161" y="5202702"/>
            <a:ext cx="736711" cy="707886"/>
          </a:xfrm>
          <a:prstGeom prst="rect">
            <a:avLst/>
          </a:prstGeom>
          <a:noFill/>
        </p:spPr>
        <p:txBody>
          <a:bodyPr wrap="square" rtlCol="0">
            <a:spAutoFit/>
          </a:bodyPr>
          <a:lstStyle/>
          <a:p>
            <a:r>
              <a:rPr lang="en-US" sz="1000" dirty="0" smtClean="0"/>
              <a:t>Can only access the bottom of other lifts</a:t>
            </a:r>
            <a:endParaRPr lang="en-US" sz="1000" dirty="0"/>
          </a:p>
        </p:txBody>
      </p:sp>
      <p:sp>
        <p:nvSpPr>
          <p:cNvPr id="62" name="Slide Number Placeholder 61"/>
          <p:cNvSpPr>
            <a:spLocks noGrp="1"/>
          </p:cNvSpPr>
          <p:nvPr>
            <p:ph type="sldNum" sz="quarter" idx="12"/>
          </p:nvPr>
        </p:nvSpPr>
        <p:spPr/>
        <p:txBody>
          <a:bodyPr/>
          <a:lstStyle/>
          <a:p>
            <a:fld id="{570BCC86-4A72-BA45-9E08-980398CDF0BE}" type="slidenum">
              <a:rPr lang="en-US" smtClean="0"/>
              <a:pPr/>
              <a:t>36</a:t>
            </a:fld>
            <a:endParaRPr lang="en-US"/>
          </a:p>
        </p:txBody>
      </p:sp>
      <p:sp>
        <p:nvSpPr>
          <p:cNvPr id="63" name="TextBox 62"/>
          <p:cNvSpPr txBox="1"/>
          <p:nvPr/>
        </p:nvSpPr>
        <p:spPr>
          <a:xfrm>
            <a:off x="3842096" y="1288456"/>
            <a:ext cx="973777" cy="400110"/>
          </a:xfrm>
          <a:prstGeom prst="rect">
            <a:avLst/>
          </a:prstGeom>
          <a:noFill/>
        </p:spPr>
        <p:txBody>
          <a:bodyPr wrap="square" rtlCol="0">
            <a:spAutoFit/>
          </a:bodyPr>
          <a:lstStyle/>
          <a:p>
            <a:pPr algn="ctr"/>
            <a:r>
              <a:rPr lang="en-US" sz="1000" dirty="0" smtClean="0"/>
              <a:t>Top</a:t>
            </a:r>
          </a:p>
          <a:p>
            <a:pPr algn="ctr"/>
            <a:r>
              <a:rPr lang="en-US" sz="1000" dirty="0" smtClean="0"/>
              <a:t>Bump Station</a:t>
            </a:r>
            <a:endParaRPr lang="en-US" sz="1000" dirty="0"/>
          </a:p>
        </p:txBody>
      </p:sp>
      <p:sp>
        <p:nvSpPr>
          <p:cNvPr id="66" name="TextBox 65"/>
          <p:cNvSpPr txBox="1"/>
          <p:nvPr/>
        </p:nvSpPr>
        <p:spPr>
          <a:xfrm>
            <a:off x="4584638" y="6387010"/>
            <a:ext cx="922982" cy="400110"/>
          </a:xfrm>
          <a:prstGeom prst="rect">
            <a:avLst/>
          </a:prstGeom>
          <a:noFill/>
        </p:spPr>
        <p:txBody>
          <a:bodyPr wrap="square" rtlCol="0">
            <a:spAutoFit/>
          </a:bodyPr>
          <a:lstStyle/>
          <a:p>
            <a:r>
              <a:rPr lang="en-US" sz="1000" dirty="0" smtClean="0"/>
              <a:t>Dispatch</a:t>
            </a:r>
          </a:p>
          <a:p>
            <a:r>
              <a:rPr lang="en-US" sz="1000" dirty="0" smtClean="0"/>
              <a:t>Aid Room</a:t>
            </a:r>
            <a:endParaRPr lang="en-US" sz="1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0000FF"/>
                </a:solidFill>
              </a:rPr>
              <a:t>Scenario Timeline (5 Revisited)</a:t>
            </a:r>
            <a:endParaRPr lang="en-US" dirty="0">
              <a:solidFill>
                <a:srgbClr val="0000FF"/>
              </a:solidFill>
            </a:endParaRPr>
          </a:p>
        </p:txBody>
      </p:sp>
      <p:sp>
        <p:nvSpPr>
          <p:cNvPr id="3" name="Content Placeholder 2"/>
          <p:cNvSpPr>
            <a:spLocks noGrp="1"/>
          </p:cNvSpPr>
          <p:nvPr>
            <p:ph idx="1"/>
          </p:nvPr>
        </p:nvSpPr>
        <p:spPr>
          <a:xfrm>
            <a:off x="457200" y="1142999"/>
            <a:ext cx="8229600" cy="6145503"/>
          </a:xfrm>
        </p:spPr>
        <p:txBody>
          <a:bodyPr>
            <a:normAutofit fontScale="47500" lnSpcReduction="20000"/>
          </a:bodyPr>
          <a:lstStyle/>
          <a:p>
            <a:pPr marL="3175" indent="4763">
              <a:spcAft>
                <a:spcPts val="600"/>
              </a:spcAft>
              <a:buNone/>
            </a:pPr>
            <a:r>
              <a:rPr lang="en-US" b="1" dirty="0" smtClean="0"/>
              <a:t>Lift Maintenance asks for Evacuation</a:t>
            </a:r>
          </a:p>
          <a:p>
            <a:pPr marL="801688" lvl="3" indent="-174625">
              <a:spcAft>
                <a:spcPts val="600"/>
              </a:spcAft>
              <a:buFont typeface="Arial"/>
              <a:buChar char="•"/>
            </a:pPr>
            <a:r>
              <a:rPr lang="en-US" dirty="0" smtClean="0"/>
              <a:t>3:47 PM Radio:  “Incident command from Lift maintenance, we need you to initiate evacuation of Chair X.”</a:t>
            </a:r>
          </a:p>
          <a:p>
            <a:pPr marL="3175" indent="4763">
              <a:spcAft>
                <a:spcPts val="600"/>
              </a:spcAft>
              <a:buNone/>
            </a:pPr>
            <a:r>
              <a:rPr lang="en-US" b="1" dirty="0" smtClean="0">
                <a:solidFill>
                  <a:srgbClr val="0000FF"/>
                </a:solidFill>
              </a:rPr>
              <a:t>Acknowledge Lift Maintenance</a:t>
            </a:r>
          </a:p>
          <a:p>
            <a:pPr marL="744538" lvl="2" indent="-174625">
              <a:spcAft>
                <a:spcPts val="600"/>
              </a:spcAft>
            </a:pPr>
            <a:r>
              <a:rPr lang="en-US" dirty="0" smtClean="0">
                <a:solidFill>
                  <a:srgbClr val="0000FF"/>
                </a:solidFill>
              </a:rPr>
              <a:t>3:47 PM Radio:   “Lift maintenance from IC, copy initiate evacuation, please confirm power is locked</a:t>
            </a:r>
            <a:r>
              <a:rPr lang="en-US" dirty="0" smtClean="0">
                <a:solidFill>
                  <a:srgbClr val="0000FF"/>
                </a:solidFill>
              </a:rPr>
              <a:t> out and tagged”</a:t>
            </a:r>
            <a:endParaRPr lang="en-US" dirty="0" smtClean="0">
              <a:solidFill>
                <a:srgbClr val="0000FF"/>
              </a:solidFill>
            </a:endParaRPr>
          </a:p>
          <a:p>
            <a:pPr marL="744538" lvl="2" indent="-174625">
              <a:spcAft>
                <a:spcPts val="600"/>
              </a:spcAft>
            </a:pPr>
            <a:r>
              <a:rPr lang="en-US" dirty="0" smtClean="0">
                <a:solidFill>
                  <a:srgbClr val="0000FF"/>
                </a:solidFill>
              </a:rPr>
              <a:t>3:48 PM Radio:   “IC from Lift Maintenance Power to chair X is locked </a:t>
            </a:r>
            <a:r>
              <a:rPr lang="en-US" dirty="0" smtClean="0">
                <a:solidFill>
                  <a:srgbClr val="0000FF"/>
                </a:solidFill>
              </a:rPr>
              <a:t>out and tagged, </a:t>
            </a:r>
            <a:r>
              <a:rPr lang="en-US" dirty="0" smtClean="0">
                <a:solidFill>
                  <a:srgbClr val="0000FF"/>
                </a:solidFill>
              </a:rPr>
              <a:t>you can proceed to evacuate.”</a:t>
            </a:r>
          </a:p>
          <a:p>
            <a:pPr marL="0" lvl="1" indent="3175">
              <a:spcAft>
                <a:spcPts val="600"/>
              </a:spcAft>
              <a:buNone/>
            </a:pPr>
            <a:r>
              <a:rPr lang="en-US" b="1" dirty="0" smtClean="0">
                <a:solidFill>
                  <a:srgbClr val="0000FF"/>
                </a:solidFill>
              </a:rPr>
              <a:t>Set up Communication Strategy</a:t>
            </a:r>
          </a:p>
          <a:p>
            <a:pPr marL="744538" lvl="2" indent="-174625">
              <a:spcAft>
                <a:spcPts val="600"/>
              </a:spcAft>
            </a:pPr>
            <a:r>
              <a:rPr lang="en-US" dirty="0" smtClean="0">
                <a:solidFill>
                  <a:srgbClr val="0000FF"/>
                </a:solidFill>
              </a:rPr>
              <a:t>3:49 PM Radio:   “Patrol and Lift Maintenance from IC, we are initiating both a lift evacuation of chair X and an MCI under chair X near Tower 8.  Please maintain radio silence until I ask a you specific question by location. </a:t>
            </a:r>
          </a:p>
          <a:p>
            <a:pPr marL="744538" lvl="2" indent="-174625">
              <a:spcAft>
                <a:spcPts val="600"/>
              </a:spcAft>
            </a:pPr>
            <a:r>
              <a:rPr lang="en-US" dirty="0" smtClean="0"/>
              <a:t>3:49 PM Radio:  “Break, Base from Sam, I have a collision between two skiers half way down skiers left of Chair Y, about Tower 5.  A child appears injured and the person who hit them has skied away.  I have a description.  Young adult male boarder, yellow </a:t>
            </a:r>
            <a:r>
              <a:rPr lang="en-US" dirty="0" smtClean="0">
                <a:solidFill>
                  <a:srgbClr val="0000FF"/>
                </a:solidFill>
              </a:rPr>
              <a:t>jacket, orange pants.”</a:t>
            </a:r>
          </a:p>
          <a:p>
            <a:pPr marL="0" lvl="1" indent="3175">
              <a:spcAft>
                <a:spcPts val="600"/>
              </a:spcAft>
              <a:buNone/>
            </a:pPr>
            <a:r>
              <a:rPr lang="en-US" b="1" dirty="0" smtClean="0">
                <a:solidFill>
                  <a:srgbClr val="0000FF"/>
                </a:solidFill>
              </a:rPr>
              <a:t>Establish Base command (initiate evacuation assignments)</a:t>
            </a:r>
            <a:endParaRPr lang="en-US" dirty="0" smtClean="0">
              <a:solidFill>
                <a:srgbClr val="0000FF"/>
              </a:solidFill>
            </a:endParaRPr>
          </a:p>
          <a:p>
            <a:pPr marL="744538" lvl="2" indent="-174625">
              <a:spcAft>
                <a:spcPts val="600"/>
              </a:spcAft>
            </a:pPr>
            <a:r>
              <a:rPr lang="en-US" dirty="0" smtClean="0"/>
              <a:t> </a:t>
            </a:r>
            <a:r>
              <a:rPr lang="en-US" dirty="0" smtClean="0">
                <a:solidFill>
                  <a:srgbClr val="0000FF"/>
                </a:solidFill>
              </a:rPr>
              <a:t>3:50 PM Radio:  “Dispatch from IC, please  set up Base command for ordering and deploying resources and equipment to requirements set by my operation leaders for the MCI and Chair Evacuation. </a:t>
            </a:r>
            <a:br>
              <a:rPr lang="en-US" dirty="0" smtClean="0">
                <a:solidFill>
                  <a:srgbClr val="0000FF"/>
                </a:solidFill>
              </a:rPr>
            </a:br>
            <a:r>
              <a:rPr lang="en-US" dirty="0" smtClean="0">
                <a:solidFill>
                  <a:srgbClr val="0000FF"/>
                </a:solidFill>
              </a:rPr>
              <a:t>This includes requesting resources and equipment from our partner patrols across the Pass.  Please put out a call for available ski patrollers and extra equipment from the other areas to come to our Base.  </a:t>
            </a:r>
            <a:br>
              <a:rPr lang="en-US" dirty="0" smtClean="0">
                <a:solidFill>
                  <a:srgbClr val="0000FF"/>
                </a:solidFill>
              </a:rPr>
            </a:br>
            <a:r>
              <a:rPr lang="en-US" dirty="0" smtClean="0">
                <a:solidFill>
                  <a:srgbClr val="0000FF"/>
                </a:solidFill>
              </a:rPr>
              <a:t>Please maintain 911 communications based on MCI requirements.  </a:t>
            </a:r>
            <a:br>
              <a:rPr lang="en-US" dirty="0" smtClean="0">
                <a:solidFill>
                  <a:srgbClr val="0000FF"/>
                </a:solidFill>
              </a:rPr>
            </a:br>
            <a:r>
              <a:rPr lang="en-US" dirty="0" smtClean="0">
                <a:solidFill>
                  <a:srgbClr val="0000FF"/>
                </a:solidFill>
              </a:rPr>
              <a:t>Please assign one patroller to be backup Dispatch for all other existing and emergent incidents unrelated to the ICS including Sam’s collision on Chair Y, and please use this Channel</a:t>
            </a:r>
            <a:r>
              <a:rPr lang="en-US" dirty="0" smtClean="0">
                <a:solidFill>
                  <a:srgbClr val="0000FF"/>
                </a:solidFill>
              </a:rPr>
              <a:t> </a:t>
            </a:r>
            <a:r>
              <a:rPr lang="en-US" dirty="0" err="1" smtClean="0">
                <a:solidFill>
                  <a:srgbClr val="0000FF"/>
                </a:solidFill>
              </a:rPr>
              <a:t>α</a:t>
            </a:r>
            <a:r>
              <a:rPr lang="en-US" dirty="0" smtClean="0">
                <a:solidFill>
                  <a:srgbClr val="0000FF"/>
                </a:solidFill>
              </a:rPr>
              <a:t> for </a:t>
            </a:r>
            <a:r>
              <a:rPr lang="en-US" dirty="0" smtClean="0">
                <a:solidFill>
                  <a:srgbClr val="0000FF"/>
                </a:solidFill>
              </a:rPr>
              <a:t>ICS, and transfer all other communications to channel </a:t>
            </a:r>
            <a:r>
              <a:rPr lang="en-US" dirty="0" err="1" smtClean="0">
                <a:solidFill>
                  <a:srgbClr val="0000FF"/>
                </a:solidFill>
              </a:rPr>
              <a:t>β</a:t>
            </a:r>
            <a:r>
              <a:rPr lang="en-US" dirty="0" smtClean="0">
                <a:solidFill>
                  <a:srgbClr val="0000FF"/>
                </a:solidFill>
              </a:rPr>
              <a:t/>
            </a:r>
            <a:br>
              <a:rPr lang="en-US" dirty="0" smtClean="0">
                <a:solidFill>
                  <a:srgbClr val="0000FF"/>
                </a:solidFill>
              </a:rPr>
            </a:br>
            <a:r>
              <a:rPr lang="en-US" dirty="0" smtClean="0">
                <a:solidFill>
                  <a:srgbClr val="0000FF"/>
                </a:solidFill>
              </a:rPr>
              <a:t>Please keep Base and Dispatch radio operations in voice contact to resolve any conflicts or confusion.  Assign any other Base roles you need to patrollers at Dispatch.  </a:t>
            </a:r>
            <a:br>
              <a:rPr lang="en-US" dirty="0" smtClean="0">
                <a:solidFill>
                  <a:srgbClr val="0000FF"/>
                </a:solidFill>
              </a:rPr>
            </a:br>
            <a:r>
              <a:rPr lang="en-US" dirty="0" smtClean="0">
                <a:solidFill>
                  <a:srgbClr val="0000FF"/>
                </a:solidFill>
              </a:rPr>
              <a:t>Also please work with area management to deal with any concerns with friends or relatives, public relations and so on. Do you have any spare resources to start evacuation from the bottom”</a:t>
            </a:r>
          </a:p>
          <a:p>
            <a:pPr marL="744538" lvl="2" indent="-174625">
              <a:spcAft>
                <a:spcPts val="600"/>
              </a:spcAft>
            </a:pPr>
            <a:r>
              <a:rPr lang="en-US" dirty="0" smtClean="0">
                <a:solidFill>
                  <a:srgbClr val="0000FF"/>
                </a:solidFill>
              </a:rPr>
              <a:t>3:52 PM Radio:   “IC from Dispatch, accepting Base role, copy actions and will do.  I have 6 patrollers here now.  I’ll keep 2 with me for Base and Dispatch roles and send 4 with evacuation gear to climb and start lower lift evacuations.</a:t>
            </a:r>
          </a:p>
          <a:p>
            <a:pPr marL="744538" lvl="2" indent="-174625">
              <a:spcAft>
                <a:spcPts val="600"/>
              </a:spcAft>
            </a:pPr>
            <a:r>
              <a:rPr lang="en-US" dirty="0" smtClean="0">
                <a:solidFill>
                  <a:srgbClr val="0000FF"/>
                </a:solidFill>
              </a:rPr>
              <a:t>3:52 PM Radio:   “Base from IC.  Please create 2 teams from the 4 and send them as high as Tower 4 to evacuate the bottom spans.  Please record the names and give them to John.”</a:t>
            </a:r>
          </a:p>
          <a:p>
            <a:pPr marL="744538" lvl="2" indent="-174625">
              <a:spcAft>
                <a:spcPts val="600"/>
              </a:spcAft>
            </a:pPr>
            <a:r>
              <a:rPr lang="en-US" dirty="0" smtClean="0">
                <a:solidFill>
                  <a:srgbClr val="0000FF"/>
                </a:solidFill>
              </a:rPr>
              <a:t>3:53 PM Radio   “IC from Base IC,  Jonathon and Craig to Tower 4 and Darryl and Anne to Tower 2 Evacuation.”</a:t>
            </a:r>
          </a:p>
        </p:txBody>
      </p:sp>
      <p:sp>
        <p:nvSpPr>
          <p:cNvPr id="4" name="TextBox 3"/>
          <p:cNvSpPr txBox="1"/>
          <p:nvPr/>
        </p:nvSpPr>
        <p:spPr>
          <a:xfrm>
            <a:off x="7301953" y="931333"/>
            <a:ext cx="1656432" cy="954107"/>
          </a:xfrm>
          <a:prstGeom prst="rect">
            <a:avLst/>
          </a:prstGeom>
          <a:noFill/>
          <a:ln>
            <a:solidFill>
              <a:schemeClr val="tx2">
                <a:alpha val="98000"/>
              </a:schemeClr>
            </a:solidFill>
          </a:ln>
        </p:spPr>
        <p:txBody>
          <a:bodyPr wrap="square" rtlCol="0">
            <a:spAutoFit/>
          </a:bodyPr>
          <a:lstStyle/>
          <a:p>
            <a:r>
              <a:rPr lang="en-US" sz="1400" dirty="0" smtClean="0">
                <a:solidFill>
                  <a:srgbClr val="0000FF"/>
                </a:solidFill>
              </a:rPr>
              <a:t>We should always check lift power is locked out before starting evacuation</a:t>
            </a:r>
            <a:endParaRPr lang="en-US" sz="1400" dirty="0">
              <a:solidFill>
                <a:srgbClr val="0000FF"/>
              </a:solidFill>
            </a:endParaRPr>
          </a:p>
        </p:txBody>
      </p:sp>
      <p:sp>
        <p:nvSpPr>
          <p:cNvPr id="5" name="Slide Number Placeholder 4"/>
          <p:cNvSpPr>
            <a:spLocks noGrp="1"/>
          </p:cNvSpPr>
          <p:nvPr>
            <p:ph type="sldNum" sz="quarter" idx="12"/>
          </p:nvPr>
        </p:nvSpPr>
        <p:spPr/>
        <p:txBody>
          <a:bodyPr/>
          <a:lstStyle/>
          <a:p>
            <a:fld id="{570BCC86-4A72-BA45-9E08-980398CDF0BE}"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(5 Revisited)</a:t>
            </a:r>
            <a:endParaRPr lang="en-US" dirty="0">
              <a:solidFill>
                <a:srgbClr val="0000FF"/>
              </a:solidFill>
            </a:endParaRPr>
          </a:p>
        </p:txBody>
      </p:sp>
      <p:sp>
        <p:nvSpPr>
          <p:cNvPr id="3" name="Content Placeholder 2"/>
          <p:cNvSpPr>
            <a:spLocks noGrp="1"/>
          </p:cNvSpPr>
          <p:nvPr>
            <p:ph idx="1"/>
          </p:nvPr>
        </p:nvSpPr>
        <p:spPr>
          <a:xfrm>
            <a:off x="457200" y="1417639"/>
            <a:ext cx="8229600" cy="5584294"/>
          </a:xfrm>
        </p:spPr>
        <p:txBody>
          <a:bodyPr>
            <a:normAutofit fontScale="62500" lnSpcReduction="20000"/>
          </a:bodyPr>
          <a:lstStyle/>
          <a:p>
            <a:pPr marL="0" lvl="1" indent="3175">
              <a:spcAft>
                <a:spcPts val="600"/>
              </a:spcAft>
              <a:buNone/>
            </a:pPr>
            <a:endParaRPr lang="en-US" dirty="0" smtClean="0"/>
          </a:p>
          <a:p>
            <a:pPr marL="0" lvl="1" indent="3175">
              <a:spcAft>
                <a:spcPts val="600"/>
              </a:spcAft>
              <a:buNone/>
            </a:pPr>
            <a:r>
              <a:rPr lang="en-US" b="1" dirty="0" smtClean="0">
                <a:solidFill>
                  <a:srgbClr val="0000FF"/>
                </a:solidFill>
              </a:rPr>
              <a:t>Establish MCI Site Medical Group Command.  Initiate ski the line.</a:t>
            </a:r>
            <a:endParaRPr lang="en-US" dirty="0" smtClean="0">
              <a:solidFill>
                <a:srgbClr val="0000FF"/>
              </a:solidFill>
            </a:endParaRPr>
          </a:p>
          <a:p>
            <a:pPr marL="744538" lvl="2" indent="-174625">
              <a:spcAft>
                <a:spcPts val="600"/>
              </a:spcAft>
            </a:pPr>
            <a:r>
              <a:rPr lang="en-US" dirty="0" smtClean="0">
                <a:solidFill>
                  <a:srgbClr val="0000FF"/>
                </a:solidFill>
              </a:rPr>
              <a:t>3:54 PM Radio:   “Chris from IC.  Are you comfortable with taking on site command for the MCI as Medical Group Leader.”</a:t>
            </a:r>
          </a:p>
          <a:p>
            <a:pPr marL="744538" lvl="2" indent="-174625">
              <a:spcAft>
                <a:spcPts val="600"/>
              </a:spcAft>
            </a:pPr>
            <a:r>
              <a:rPr lang="en-US" dirty="0" smtClean="0">
                <a:solidFill>
                  <a:srgbClr val="0000FF"/>
                </a:solidFill>
              </a:rPr>
              <a:t>3:54 PM Radio:   “IC from Chris.  Yes I’m on track now.  Please dispatch resources you can spare. We also will need several toboggans, backboards and oxygen.  I’ll report requirements to Base.”</a:t>
            </a:r>
          </a:p>
          <a:p>
            <a:pPr marL="744538" lvl="2" indent="-174625">
              <a:spcAft>
                <a:spcPts val="600"/>
              </a:spcAft>
            </a:pPr>
            <a:r>
              <a:rPr lang="en-US" dirty="0" smtClean="0">
                <a:solidFill>
                  <a:srgbClr val="0000FF"/>
                </a:solidFill>
              </a:rPr>
              <a:t>3:55 PM Radio:  “Patrollers holding on the hill above Tower 8 Chair Y from IC, please report your status.”</a:t>
            </a:r>
          </a:p>
          <a:p>
            <a:pPr marL="744538" lvl="2" indent="-174625">
              <a:spcAft>
                <a:spcPts val="600"/>
              </a:spcAft>
            </a:pPr>
            <a:r>
              <a:rPr lang="en-US" dirty="0" smtClean="0">
                <a:solidFill>
                  <a:srgbClr val="0000FF"/>
                </a:solidFill>
              </a:rPr>
              <a:t>3:55 PM Radio:  “IC from Peter.  I can get to a position just below tower 14 three towers from the top.  If you and your partner can spot and inform people on the top two spans, I could ski the line, please advise.”</a:t>
            </a:r>
          </a:p>
          <a:p>
            <a:pPr marL="744538" lvl="2" indent="-174625">
              <a:spcAft>
                <a:spcPts val="600"/>
              </a:spcAft>
            </a:pPr>
            <a:r>
              <a:rPr lang="en-US" dirty="0" smtClean="0">
                <a:solidFill>
                  <a:srgbClr val="0000FF"/>
                </a:solidFill>
              </a:rPr>
              <a:t>3:56 PM Radio:  “IC from Jean,  I am skiing with Alicia and can make it to just above tower 10.”</a:t>
            </a:r>
          </a:p>
          <a:p>
            <a:pPr marL="744538" lvl="2" indent="-174625">
              <a:spcAft>
                <a:spcPts val="600"/>
              </a:spcAft>
            </a:pPr>
            <a:r>
              <a:rPr lang="en-US" dirty="0" smtClean="0">
                <a:solidFill>
                  <a:srgbClr val="0000FF"/>
                </a:solidFill>
              </a:rPr>
              <a:t>3:56 PM Radio:  “Jean and Alicia from IC, please join Chris and support her in the MCI.  Peter please ski the line from Tower 14 Tell folks to hold on to their equipment and we will get them down safely.  Please report by location any special situations including young children without an adult, adaptive skiers, chairs in the sheave trains, chairs over cliffs or creeks and suitability of egress in the tower 9 through 6 area.”</a:t>
            </a:r>
          </a:p>
          <a:p>
            <a:pPr marL="744538" lvl="2" indent="-174625">
              <a:spcAft>
                <a:spcPts val="600"/>
              </a:spcAft>
            </a:pPr>
            <a:r>
              <a:rPr lang="en-US" dirty="0" smtClean="0">
                <a:solidFill>
                  <a:srgbClr val="0000FF"/>
                </a:solidFill>
              </a:rPr>
              <a:t>3:57 PM Radio:  “IC from Peter, copy will do”</a:t>
            </a:r>
          </a:p>
          <a:p>
            <a:pPr marL="744538" lvl="2" indent="-174625">
              <a:spcAft>
                <a:spcPts val="600"/>
              </a:spcAft>
            </a:pPr>
            <a:r>
              <a:rPr lang="en-US" dirty="0" smtClean="0">
                <a:solidFill>
                  <a:srgbClr val="0000FF"/>
                </a:solidFill>
              </a:rPr>
              <a:t>3:57 PM Radio:  “IC from Jean, copy, on our way”</a:t>
            </a:r>
          </a:p>
        </p:txBody>
      </p:sp>
      <p:sp>
        <p:nvSpPr>
          <p:cNvPr id="4" name="Slide Number Placeholder 3"/>
          <p:cNvSpPr>
            <a:spLocks noGrp="1"/>
          </p:cNvSpPr>
          <p:nvPr>
            <p:ph type="sldNum" sz="quarter" idx="12"/>
          </p:nvPr>
        </p:nvSpPr>
        <p:spPr/>
        <p:txBody>
          <a:bodyPr/>
          <a:lstStyle/>
          <a:p>
            <a:fld id="{570BCC86-4A72-BA45-9E08-980398CDF0BE}"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(5 Revisited)</a:t>
            </a:r>
            <a:endParaRPr lang="en-US" dirty="0">
              <a:solidFill>
                <a:srgbClr val="0000FF"/>
              </a:solidFill>
            </a:endParaRPr>
          </a:p>
        </p:txBody>
      </p:sp>
      <p:sp>
        <p:nvSpPr>
          <p:cNvPr id="3" name="Content Placeholder 2"/>
          <p:cNvSpPr>
            <a:spLocks noGrp="1"/>
          </p:cNvSpPr>
          <p:nvPr>
            <p:ph idx="1"/>
          </p:nvPr>
        </p:nvSpPr>
        <p:spPr>
          <a:xfrm>
            <a:off x="457200" y="1417638"/>
            <a:ext cx="8229600" cy="5303837"/>
          </a:xfrm>
        </p:spPr>
        <p:txBody>
          <a:bodyPr>
            <a:normAutofit fontScale="47500" lnSpcReduction="20000"/>
          </a:bodyPr>
          <a:lstStyle/>
          <a:p>
            <a:pPr marL="0" lvl="1" indent="3175">
              <a:spcAft>
                <a:spcPts val="600"/>
              </a:spcAft>
              <a:buNone/>
            </a:pPr>
            <a:r>
              <a:rPr lang="en-US" dirty="0" smtClean="0">
                <a:solidFill>
                  <a:srgbClr val="0000FF"/>
                </a:solidFill>
              </a:rPr>
              <a:t>Continue to assign lift evacuation and Medical teams </a:t>
            </a:r>
          </a:p>
          <a:p>
            <a:pPr marL="457200" lvl="3" indent="-174625">
              <a:spcAft>
                <a:spcPts val="600"/>
              </a:spcAft>
              <a:buFont typeface="Arial"/>
              <a:buChar char="•"/>
            </a:pPr>
            <a:r>
              <a:rPr lang="en-US" dirty="0" smtClean="0">
                <a:solidFill>
                  <a:srgbClr val="0000FF"/>
                </a:solidFill>
              </a:rPr>
              <a:t>3:57 PM Radio:  “Patrollers holding at the Top of Chairs Y, Z and W from IC, what patrollers, </a:t>
            </a:r>
            <a:r>
              <a:rPr lang="en-US" dirty="0" err="1" smtClean="0">
                <a:solidFill>
                  <a:srgbClr val="0000FF"/>
                </a:solidFill>
              </a:rPr>
              <a:t>evac</a:t>
            </a:r>
            <a:r>
              <a:rPr lang="en-US" dirty="0" smtClean="0">
                <a:solidFill>
                  <a:srgbClr val="0000FF"/>
                </a:solidFill>
              </a:rPr>
              <a:t> seats, toboggans back boards and O2  do you have to help with evacuation and MCI? </a:t>
            </a:r>
            <a:br>
              <a:rPr lang="en-US" dirty="0" smtClean="0">
                <a:solidFill>
                  <a:srgbClr val="0000FF"/>
                </a:solidFill>
              </a:rPr>
            </a:br>
            <a:r>
              <a:rPr lang="en-US" dirty="0" smtClean="0">
                <a:solidFill>
                  <a:srgbClr val="0000FF"/>
                </a:solidFill>
              </a:rPr>
              <a:t>Also in the situation I’d like you to  maintain a minimum bump of 2 on chair Y which is effectively top of the operating mountain and 1 on top of chairs Z and W?”</a:t>
            </a:r>
          </a:p>
          <a:p>
            <a:pPr marL="457200" lvl="3" indent="-174625">
              <a:spcAft>
                <a:spcPts val="600"/>
              </a:spcAft>
              <a:buFont typeface="Arial"/>
              <a:buChar char="•"/>
            </a:pPr>
            <a:r>
              <a:rPr lang="en-US" dirty="0" smtClean="0">
                <a:solidFill>
                  <a:srgbClr val="0000FF"/>
                </a:solidFill>
              </a:rPr>
              <a:t>3:58 PM Radio:  “IC from Jason at Top of Y, I have myself, Rick, Sandy and Al, 2 </a:t>
            </a:r>
            <a:r>
              <a:rPr lang="en-US" dirty="0" err="1" smtClean="0">
                <a:solidFill>
                  <a:srgbClr val="0000FF"/>
                </a:solidFill>
              </a:rPr>
              <a:t>evac</a:t>
            </a:r>
            <a:r>
              <a:rPr lang="en-US" dirty="0" smtClean="0">
                <a:solidFill>
                  <a:srgbClr val="0000FF"/>
                </a:solidFill>
              </a:rPr>
              <a:t> seats, 2 toboggans and 2 backboards and 1 O2 but I need to keep 1 patroller, 1 toboggan, 1 back board and my O2 for the collision over here. I can dispatch 1 patroller with 1 toboggan, 1 backboard </a:t>
            </a:r>
            <a:r>
              <a:rPr lang="en-US" dirty="0" smtClean="0">
                <a:solidFill>
                  <a:srgbClr val="0000FF"/>
                </a:solidFill>
              </a:rPr>
              <a:t>and with </a:t>
            </a:r>
            <a:r>
              <a:rPr lang="en-US" dirty="0" smtClean="0">
                <a:solidFill>
                  <a:srgbClr val="0000FF"/>
                </a:solidFill>
              </a:rPr>
              <a:t>2 </a:t>
            </a:r>
            <a:r>
              <a:rPr lang="en-US" dirty="0" err="1" smtClean="0">
                <a:solidFill>
                  <a:srgbClr val="0000FF"/>
                </a:solidFill>
              </a:rPr>
              <a:t>evac</a:t>
            </a:r>
            <a:r>
              <a:rPr lang="en-US" dirty="0" smtClean="0">
                <a:solidFill>
                  <a:srgbClr val="0000FF"/>
                </a:solidFill>
              </a:rPr>
              <a:t> seats.  Also, I could service</a:t>
            </a:r>
            <a:r>
              <a:rPr lang="en-US" dirty="0" smtClean="0">
                <a:solidFill>
                  <a:srgbClr val="0000FF"/>
                </a:solidFill>
              </a:rPr>
              <a:t> 80% of </a:t>
            </a:r>
            <a:r>
              <a:rPr lang="en-US" dirty="0" smtClean="0">
                <a:solidFill>
                  <a:srgbClr val="0000FF"/>
                </a:solidFill>
              </a:rPr>
              <a:t>Chair </a:t>
            </a:r>
            <a:r>
              <a:rPr lang="en-US" dirty="0" smtClean="0">
                <a:solidFill>
                  <a:srgbClr val="0000FF"/>
                </a:solidFill>
              </a:rPr>
              <a:t>Z, 100% with hiking  </a:t>
            </a:r>
            <a:r>
              <a:rPr lang="en-US" dirty="0" smtClean="0">
                <a:solidFill>
                  <a:srgbClr val="0000FF"/>
                </a:solidFill>
              </a:rPr>
              <a:t>and all of W if you want to delete the bumps there.”</a:t>
            </a:r>
          </a:p>
          <a:p>
            <a:pPr marL="457200" lvl="3" indent="-174625">
              <a:spcAft>
                <a:spcPts val="600"/>
              </a:spcAft>
              <a:buFont typeface="Arial"/>
              <a:buChar char="•"/>
            </a:pPr>
            <a:r>
              <a:rPr lang="en-US" dirty="0" smtClean="0">
                <a:solidFill>
                  <a:srgbClr val="0000FF"/>
                </a:solidFill>
              </a:rPr>
              <a:t>3:58 PM Radio:  “IC from Jed at Top of Z, I have Alex I can dispatch with an </a:t>
            </a:r>
            <a:r>
              <a:rPr lang="en-US" dirty="0" err="1" smtClean="0">
                <a:solidFill>
                  <a:srgbClr val="0000FF"/>
                </a:solidFill>
              </a:rPr>
              <a:t>evac</a:t>
            </a:r>
            <a:r>
              <a:rPr lang="en-US" dirty="0" smtClean="0">
                <a:solidFill>
                  <a:srgbClr val="0000FF"/>
                </a:solidFill>
              </a:rPr>
              <a:t> seat.  I also have 2 toboggans, but they would have to upload Y to get to the MCI.”</a:t>
            </a:r>
          </a:p>
          <a:p>
            <a:pPr marL="457200" lvl="3" indent="-174625">
              <a:spcAft>
                <a:spcPts val="600"/>
              </a:spcAft>
              <a:buFont typeface="Arial"/>
              <a:buChar char="•"/>
            </a:pPr>
            <a:r>
              <a:rPr lang="en-US" dirty="0" smtClean="0">
                <a:solidFill>
                  <a:srgbClr val="0000FF"/>
                </a:solidFill>
              </a:rPr>
              <a:t>3:59 PM Radio:  “IC from Tom at Top of W, I have Sydney.  We can bring 1 toboggan, backboard, and an </a:t>
            </a:r>
            <a:r>
              <a:rPr lang="en-US" dirty="0" err="1" smtClean="0">
                <a:solidFill>
                  <a:srgbClr val="0000FF"/>
                </a:solidFill>
              </a:rPr>
              <a:t>evac</a:t>
            </a:r>
            <a:r>
              <a:rPr lang="en-US" dirty="0" smtClean="0">
                <a:solidFill>
                  <a:srgbClr val="0000FF"/>
                </a:solidFill>
              </a:rPr>
              <a:t> seat to upload on Y.  I don’t have O2”</a:t>
            </a:r>
          </a:p>
          <a:p>
            <a:pPr marL="457200" lvl="3" indent="-174625">
              <a:spcAft>
                <a:spcPts val="600"/>
              </a:spcAft>
              <a:buFont typeface="Arial"/>
              <a:buChar char="•"/>
            </a:pPr>
            <a:r>
              <a:rPr lang="en-US" dirty="0" smtClean="0">
                <a:solidFill>
                  <a:srgbClr val="0000FF"/>
                </a:solidFill>
              </a:rPr>
              <a:t>3:59 PM Radio:  “Top of Y from IC, please dispatch 1 patroller with toboggan, backboard and 2 </a:t>
            </a:r>
            <a:r>
              <a:rPr lang="en-US" dirty="0" err="1" smtClean="0">
                <a:solidFill>
                  <a:srgbClr val="0000FF"/>
                </a:solidFill>
              </a:rPr>
              <a:t>evac</a:t>
            </a:r>
            <a:r>
              <a:rPr lang="en-US" dirty="0" smtClean="0">
                <a:solidFill>
                  <a:srgbClr val="0000FF"/>
                </a:solidFill>
              </a:rPr>
              <a:t> seats to just above Tower 8.   Let me know the name.</a:t>
            </a:r>
          </a:p>
          <a:p>
            <a:pPr marL="457200" lvl="3" indent="-174625">
              <a:spcAft>
                <a:spcPts val="600"/>
              </a:spcAft>
              <a:buFont typeface="Arial"/>
              <a:buChar char="•"/>
            </a:pPr>
            <a:r>
              <a:rPr lang="en-US" dirty="0" smtClean="0">
                <a:solidFill>
                  <a:srgbClr val="0000FF"/>
                </a:solidFill>
              </a:rPr>
              <a:t>3:59 PM Radio:  “IC from Top of Y, Rick dispatched to above Tower 8 with sled etc.”</a:t>
            </a:r>
          </a:p>
          <a:p>
            <a:pPr marL="457200" lvl="3" indent="-174625">
              <a:spcAft>
                <a:spcPts val="600"/>
              </a:spcAft>
              <a:buFont typeface="Arial"/>
              <a:buChar char="•"/>
            </a:pPr>
            <a:r>
              <a:rPr lang="en-US" dirty="0" smtClean="0">
                <a:solidFill>
                  <a:srgbClr val="0000FF"/>
                </a:solidFill>
              </a:rPr>
              <a:t>4:00 PM Radio:  “Top of Z from IC, leave your toboggans there and please dispatch both of you to could climb to chair X  tower 6 to evacuate from there. We can cover your bump from X and Y.”</a:t>
            </a:r>
          </a:p>
          <a:p>
            <a:pPr marL="457200" lvl="3" indent="-174625">
              <a:spcAft>
                <a:spcPts val="600"/>
              </a:spcAft>
              <a:buFont typeface="Arial"/>
              <a:buChar char="•"/>
            </a:pPr>
            <a:r>
              <a:rPr lang="en-US" dirty="0" smtClean="0">
                <a:solidFill>
                  <a:srgbClr val="0000FF"/>
                </a:solidFill>
              </a:rPr>
              <a:t>4:00 PM Radio:  “IC from Top of Z, Alex and myself Jed on our way to Tower 4, climbing to tower 6.”</a:t>
            </a:r>
          </a:p>
          <a:p>
            <a:pPr marL="457200" lvl="3" indent="-174625">
              <a:spcAft>
                <a:spcPts val="600"/>
              </a:spcAft>
              <a:buFont typeface="Arial"/>
              <a:buChar char="•"/>
            </a:pPr>
            <a:r>
              <a:rPr lang="en-US" dirty="0" smtClean="0">
                <a:solidFill>
                  <a:srgbClr val="0000FF"/>
                </a:solidFill>
              </a:rPr>
              <a:t>4:01 PM Radio:  “Top of W from IC,  please dispatch both of you with sled, backboard, and </a:t>
            </a:r>
            <a:r>
              <a:rPr lang="en-US" dirty="0" err="1" smtClean="0">
                <a:solidFill>
                  <a:srgbClr val="0000FF"/>
                </a:solidFill>
              </a:rPr>
              <a:t>evac</a:t>
            </a:r>
            <a:r>
              <a:rPr lang="en-US" dirty="0" smtClean="0">
                <a:solidFill>
                  <a:srgbClr val="0000FF"/>
                </a:solidFill>
              </a:rPr>
              <a:t> seat to upload chair Y and proceed to the MCI site above tower 8 chair X.”</a:t>
            </a:r>
          </a:p>
          <a:p>
            <a:pPr marL="457200" lvl="3" indent="-174625">
              <a:spcAft>
                <a:spcPts val="600"/>
              </a:spcAft>
              <a:buFont typeface="Arial"/>
              <a:buChar char="•"/>
            </a:pPr>
            <a:r>
              <a:rPr lang="en-US" dirty="0" smtClean="0">
                <a:solidFill>
                  <a:srgbClr val="0000FF"/>
                </a:solidFill>
              </a:rPr>
              <a:t>4:01 PM Radio:  “IC from top of W, roger that, Tom and Sydney on our way.”</a:t>
            </a:r>
          </a:p>
          <a:p>
            <a:pPr marL="457200" lvl="3" indent="-174625">
              <a:spcAft>
                <a:spcPts val="600"/>
              </a:spcAft>
              <a:buFont typeface="Arial"/>
              <a:buChar char="•"/>
            </a:pPr>
            <a:r>
              <a:rPr lang="en-US" dirty="0" smtClean="0">
                <a:solidFill>
                  <a:srgbClr val="0000FF"/>
                </a:solidFill>
              </a:rPr>
              <a:t>4:01 PM Radio:  “Any patrollers stuck Chair X from IC, anyone who can help?”</a:t>
            </a:r>
          </a:p>
          <a:p>
            <a:pPr marL="457200" lvl="3" indent="-174625">
              <a:spcAft>
                <a:spcPts val="600"/>
              </a:spcAft>
              <a:buFont typeface="Arial"/>
              <a:buChar char="•"/>
            </a:pPr>
            <a:r>
              <a:rPr lang="en-US" dirty="0" smtClean="0">
                <a:solidFill>
                  <a:srgbClr val="0000FF"/>
                </a:solidFill>
              </a:rPr>
              <a:t>4:01 PM Radio:  “IC from Mike, I am with Jim, Mary and Fred on chair 67, just below the Tower 17.  If you can evacuate us we can help.”</a:t>
            </a:r>
          </a:p>
          <a:p>
            <a:pPr marL="457200" lvl="3" indent="-174625">
              <a:spcAft>
                <a:spcPts val="600"/>
              </a:spcAft>
              <a:buFont typeface="Arial"/>
              <a:buChar char="•"/>
            </a:pPr>
            <a:r>
              <a:rPr lang="en-US" dirty="0" smtClean="0">
                <a:solidFill>
                  <a:srgbClr val="0000FF"/>
                </a:solidFill>
              </a:rPr>
              <a:t>4:02 PM Voice:  “John.  Please take an </a:t>
            </a:r>
            <a:r>
              <a:rPr lang="en-US" dirty="0" err="1" smtClean="0">
                <a:solidFill>
                  <a:srgbClr val="0000FF"/>
                </a:solidFill>
              </a:rPr>
              <a:t>evac</a:t>
            </a:r>
            <a:r>
              <a:rPr lang="en-US" dirty="0" smtClean="0">
                <a:solidFill>
                  <a:srgbClr val="0000FF"/>
                </a:solidFill>
              </a:rPr>
              <a:t> seat to Tower 17, get one patroller down, and return to the top.  That patroller can get the other 3 down.  Have 2 come back up here to take 2 toboggans with backboards, O2 and </a:t>
            </a:r>
            <a:r>
              <a:rPr lang="en-US" dirty="0" err="1" smtClean="0">
                <a:solidFill>
                  <a:srgbClr val="0000FF"/>
                </a:solidFill>
              </a:rPr>
              <a:t>evac</a:t>
            </a:r>
            <a:r>
              <a:rPr lang="en-US" dirty="0" smtClean="0">
                <a:solidFill>
                  <a:srgbClr val="0000FF"/>
                </a:solidFill>
              </a:rPr>
              <a:t> seats, and send one team of 2 to evacuate from below tower 17.  I will scribe till you get back.”</a:t>
            </a:r>
          </a:p>
          <a:p>
            <a:pPr marL="457200" lvl="3" indent="-174625">
              <a:spcAft>
                <a:spcPts val="600"/>
              </a:spcAft>
              <a:buFont typeface="Arial"/>
              <a:buChar char="•"/>
            </a:pPr>
            <a:endParaRPr lang="en-US" dirty="0" smtClean="0">
              <a:solidFill>
                <a:srgbClr val="0000FF"/>
              </a:solidFill>
            </a:endParaRPr>
          </a:p>
          <a:p>
            <a:pPr marL="344488" lvl="1" indent="-174625">
              <a:spcAft>
                <a:spcPts val="600"/>
              </a:spcAft>
              <a:buFont typeface="Arial"/>
              <a:buChar char="•"/>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1202267" y="2506133"/>
            <a:ext cx="5537200" cy="364067"/>
          </a:xfrm>
          <a:prstGeom prst="round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Key findings Behind the ICS</a:t>
            </a:r>
            <a:endParaRPr lang="en-US" dirty="0"/>
          </a:p>
        </p:txBody>
      </p:sp>
      <p:sp>
        <p:nvSpPr>
          <p:cNvPr id="3" name="Content Placeholder 2"/>
          <p:cNvSpPr>
            <a:spLocks noGrp="1"/>
          </p:cNvSpPr>
          <p:nvPr>
            <p:ph idx="1"/>
          </p:nvPr>
        </p:nvSpPr>
        <p:spPr>
          <a:xfrm>
            <a:off x="457200" y="1600199"/>
            <a:ext cx="8229600" cy="5037667"/>
          </a:xfrm>
        </p:spPr>
        <p:txBody>
          <a:bodyPr>
            <a:normAutofit fontScale="47500" lnSpcReduction="20000"/>
          </a:bodyPr>
          <a:lstStyle/>
          <a:p>
            <a:pPr marL="0" indent="0">
              <a:spcAft>
                <a:spcPts val="1200"/>
              </a:spcAft>
              <a:buNone/>
            </a:pPr>
            <a:r>
              <a:rPr lang="en-US" dirty="0" smtClean="0"/>
              <a:t>After-action reports from ineffective incident responses find that response problems are far more likely to result from inadequate management than from any other single cause. </a:t>
            </a:r>
          </a:p>
          <a:p>
            <a:pPr>
              <a:spcAft>
                <a:spcPts val="1200"/>
              </a:spcAft>
              <a:buNone/>
            </a:pPr>
            <a:r>
              <a:rPr lang="en-US" dirty="0" smtClean="0"/>
              <a:t>Weaknesses in incident management are often due to:</a:t>
            </a:r>
          </a:p>
          <a:p>
            <a:pPr lvl="1">
              <a:spcAft>
                <a:spcPts val="1200"/>
              </a:spcAft>
            </a:pPr>
            <a:r>
              <a:rPr lang="en-US" b="1" dirty="0" smtClean="0"/>
              <a:t>Lack of accountability, including unclear chains of command and supervision.</a:t>
            </a:r>
          </a:p>
          <a:p>
            <a:pPr lvl="1">
              <a:spcAft>
                <a:spcPts val="1200"/>
              </a:spcAft>
            </a:pPr>
            <a:r>
              <a:rPr lang="en-US" dirty="0" smtClean="0"/>
              <a:t>Poor communication, due to both inefficient uses of available communications systems and conflicting codes and terminology.</a:t>
            </a:r>
          </a:p>
          <a:p>
            <a:pPr lvl="1">
              <a:spcAft>
                <a:spcPts val="1200"/>
              </a:spcAft>
            </a:pPr>
            <a:r>
              <a:rPr lang="en-US" dirty="0" smtClean="0"/>
              <a:t>Lack of an orderly, systematic planning process.</a:t>
            </a:r>
          </a:p>
          <a:p>
            <a:pPr lvl="1">
              <a:spcAft>
                <a:spcPts val="1200"/>
              </a:spcAft>
            </a:pPr>
            <a:r>
              <a:rPr lang="en-US" dirty="0" smtClean="0"/>
              <a:t>No common, flexible, predesigned management structure that enabled commanders to delegate responsibilities and manage workloads efficiently.</a:t>
            </a:r>
          </a:p>
          <a:p>
            <a:pPr lvl="1">
              <a:spcAft>
                <a:spcPts val="1200"/>
              </a:spcAft>
            </a:pPr>
            <a:r>
              <a:rPr lang="en-US" dirty="0" smtClean="0"/>
              <a:t>No predefined methods to integrate interagency requirements into the management structure and planning process effectively.</a:t>
            </a:r>
          </a:p>
          <a:p>
            <a:pPr lvl="1">
              <a:spcAft>
                <a:spcPts val="1200"/>
              </a:spcAft>
            </a:pPr>
            <a:r>
              <a:rPr lang="en-US" dirty="0" smtClean="0"/>
              <a:t>Using ICS enables us to avoid these weaknesses in all types of incident response.</a:t>
            </a:r>
          </a:p>
          <a:p>
            <a:pPr marL="3175" indent="4763">
              <a:spcAft>
                <a:spcPts val="1200"/>
              </a:spcAft>
              <a:buNone/>
            </a:pPr>
            <a:r>
              <a:rPr lang="en-US" dirty="0" smtClean="0">
                <a:solidFill>
                  <a:srgbClr val="0000FF"/>
                </a:solidFill>
              </a:rPr>
              <a:t>What follows is a scenario depicting a ski area type of demand on Incident Command intended to introduce concepts and to get a conversation rolling across our Patrols, both Paid and Volunteer to develop learning, common language and practices.  We know some are knowledgeable, some are just curious.  Our intention is to keep building upon this as new learning or questions arise.  After completing this, your feedback is required and of course would be most appreciated so we can improve.</a:t>
            </a:r>
          </a:p>
          <a:p>
            <a:pPr marL="3175" indent="4763">
              <a:spcAft>
                <a:spcPts val="1200"/>
              </a:spcAft>
              <a:buNone/>
            </a:pPr>
            <a:r>
              <a:rPr lang="en-US" dirty="0" smtClean="0">
                <a:solidFill>
                  <a:srgbClr val="0000FF"/>
                </a:solidFill>
              </a:rPr>
              <a:t>Instructions for feedback are included at the end of the exercise.</a:t>
            </a:r>
            <a:endParaRPr lang="en-US" dirty="0">
              <a:solidFill>
                <a:srgbClr val="0000FF"/>
              </a:solidFill>
            </a:endParaRPr>
          </a:p>
        </p:txBody>
      </p:sp>
      <p:sp>
        <p:nvSpPr>
          <p:cNvPr id="5" name="Slide Number Placeholder 4"/>
          <p:cNvSpPr>
            <a:spLocks noGrp="1"/>
          </p:cNvSpPr>
          <p:nvPr>
            <p:ph type="sldNum" sz="quarter" idx="12"/>
          </p:nvPr>
        </p:nvSpPr>
        <p:spPr/>
        <p:txBody>
          <a:bodyPr/>
          <a:lstStyle/>
          <a:p>
            <a:fld id="{570BCC86-4A72-BA45-9E08-980398CDF0BE}" type="slidenum">
              <a:rPr lang="en-US" smtClean="0"/>
              <a:pPr/>
              <a:t>4</a:t>
            </a:fld>
            <a:endParaRPr lang="en-US"/>
          </a:p>
        </p:txBody>
      </p:sp>
      <p:sp>
        <p:nvSpPr>
          <p:cNvPr id="6" name="Left Arrow 5"/>
          <p:cNvSpPr/>
          <p:nvPr/>
        </p:nvSpPr>
        <p:spPr>
          <a:xfrm>
            <a:off x="7078133" y="2506133"/>
            <a:ext cx="1405467" cy="364067"/>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 name="Hexagon 63"/>
          <p:cNvSpPr/>
          <p:nvPr/>
        </p:nvSpPr>
        <p:spPr>
          <a:xfrm>
            <a:off x="3572931" y="3992031"/>
            <a:ext cx="496337" cy="856727"/>
          </a:xfrm>
          <a:prstGeom prst="hexagon">
            <a:avLst/>
          </a:prstGeom>
          <a:solidFill>
            <a:schemeClr val="accent6">
              <a:lumMod val="60000"/>
              <a:lumOff val="40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4224867" y="6468533"/>
            <a:ext cx="389466" cy="270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602"/>
            <a:ext cx="8229600" cy="1143000"/>
          </a:xfrm>
        </p:spPr>
        <p:txBody>
          <a:bodyPr/>
          <a:lstStyle/>
          <a:p>
            <a:r>
              <a:rPr lang="en-US" dirty="0" smtClean="0"/>
              <a:t>John’s Chair Map (Update 1)</a:t>
            </a:r>
            <a:endParaRPr lang="en-US" dirty="0"/>
          </a:p>
        </p:txBody>
      </p:sp>
      <p:cxnSp>
        <p:nvCxnSpPr>
          <p:cNvPr id="5" name="Straight Connector 4"/>
          <p:cNvCxnSpPr/>
          <p:nvPr/>
        </p:nvCxnSpPr>
        <p:spPr>
          <a:xfrm rot="5400000">
            <a:off x="1548206" y="3911998"/>
            <a:ext cx="455586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a:off x="3712633" y="4069287"/>
            <a:ext cx="3479800" cy="609600"/>
          </a:xfrm>
          <a:prstGeom prst="line">
            <a:avLst/>
          </a:prstGeom>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3776132" y="1769521"/>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3776132" y="203251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3776132" y="2295515"/>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3776132" y="260931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3776132" y="2940047"/>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3776132" y="3211511"/>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776132" y="349144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3776132" y="372903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3776132" y="3907365"/>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776132" y="4178829"/>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3776132" y="450956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3776132" y="476409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776132" y="491701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3776132" y="515461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776132" y="574834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3776132" y="5476880"/>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3776132" y="598593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nip Single Corner Rectangle 35"/>
          <p:cNvSpPr/>
          <p:nvPr/>
        </p:nvSpPr>
        <p:spPr>
          <a:xfrm>
            <a:off x="3632200" y="6070605"/>
            <a:ext cx="143932" cy="270928"/>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Snip Single Corner Rectangle 36"/>
          <p:cNvSpPr/>
          <p:nvPr/>
        </p:nvSpPr>
        <p:spPr>
          <a:xfrm>
            <a:off x="3479800" y="1417638"/>
            <a:ext cx="296332" cy="270928"/>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ross 37"/>
          <p:cNvSpPr/>
          <p:nvPr/>
        </p:nvSpPr>
        <p:spPr>
          <a:xfrm>
            <a:off x="4461933" y="6468533"/>
            <a:ext cx="152400" cy="152400"/>
          </a:xfrm>
          <a:prstGeom prst="plus">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3826931" y="5910634"/>
            <a:ext cx="301660" cy="246221"/>
          </a:xfrm>
          <a:prstGeom prst="rect">
            <a:avLst/>
          </a:prstGeom>
          <a:noFill/>
        </p:spPr>
        <p:txBody>
          <a:bodyPr wrap="square" rtlCol="0">
            <a:spAutoFit/>
          </a:bodyPr>
          <a:lstStyle/>
          <a:p>
            <a:r>
              <a:rPr lang="en-US" sz="1000" dirty="0" smtClean="0"/>
              <a:t>1</a:t>
            </a:r>
            <a:endParaRPr lang="en-US" sz="1000" dirty="0"/>
          </a:p>
        </p:txBody>
      </p:sp>
      <p:sp>
        <p:nvSpPr>
          <p:cNvPr id="29" name="TextBox 28"/>
          <p:cNvSpPr txBox="1"/>
          <p:nvPr/>
        </p:nvSpPr>
        <p:spPr>
          <a:xfrm>
            <a:off x="3826925" y="5667568"/>
            <a:ext cx="301660" cy="246221"/>
          </a:xfrm>
          <a:prstGeom prst="rect">
            <a:avLst/>
          </a:prstGeom>
          <a:noFill/>
        </p:spPr>
        <p:txBody>
          <a:bodyPr wrap="square" rtlCol="0">
            <a:spAutoFit/>
          </a:bodyPr>
          <a:lstStyle/>
          <a:p>
            <a:r>
              <a:rPr lang="en-US" sz="1000" dirty="0" smtClean="0"/>
              <a:t>2</a:t>
            </a:r>
            <a:endParaRPr lang="en-US" sz="1000" dirty="0"/>
          </a:p>
        </p:txBody>
      </p:sp>
      <p:sp>
        <p:nvSpPr>
          <p:cNvPr id="30" name="TextBox 29"/>
          <p:cNvSpPr txBox="1"/>
          <p:nvPr/>
        </p:nvSpPr>
        <p:spPr>
          <a:xfrm>
            <a:off x="3826919" y="5385668"/>
            <a:ext cx="301660" cy="246221"/>
          </a:xfrm>
          <a:prstGeom prst="rect">
            <a:avLst/>
          </a:prstGeom>
          <a:noFill/>
        </p:spPr>
        <p:txBody>
          <a:bodyPr wrap="square" rtlCol="0">
            <a:spAutoFit/>
          </a:bodyPr>
          <a:lstStyle/>
          <a:p>
            <a:r>
              <a:rPr lang="en-US" sz="1000" dirty="0" smtClean="0"/>
              <a:t>3</a:t>
            </a:r>
            <a:endParaRPr lang="en-US" sz="1000" dirty="0"/>
          </a:p>
        </p:txBody>
      </p:sp>
      <p:sp>
        <p:nvSpPr>
          <p:cNvPr id="31" name="TextBox 30"/>
          <p:cNvSpPr txBox="1"/>
          <p:nvPr/>
        </p:nvSpPr>
        <p:spPr>
          <a:xfrm>
            <a:off x="3826913" y="5055449"/>
            <a:ext cx="301660" cy="246221"/>
          </a:xfrm>
          <a:prstGeom prst="rect">
            <a:avLst/>
          </a:prstGeom>
          <a:noFill/>
        </p:spPr>
        <p:txBody>
          <a:bodyPr wrap="square" rtlCol="0">
            <a:spAutoFit/>
          </a:bodyPr>
          <a:lstStyle/>
          <a:p>
            <a:r>
              <a:rPr lang="en-US" sz="1000" dirty="0" smtClean="0"/>
              <a:t>4</a:t>
            </a:r>
            <a:endParaRPr lang="en-US" sz="1000" dirty="0"/>
          </a:p>
        </p:txBody>
      </p:sp>
      <p:sp>
        <p:nvSpPr>
          <p:cNvPr id="32" name="TextBox 31"/>
          <p:cNvSpPr txBox="1"/>
          <p:nvPr/>
        </p:nvSpPr>
        <p:spPr>
          <a:xfrm>
            <a:off x="3826907" y="4843768"/>
            <a:ext cx="301660" cy="246221"/>
          </a:xfrm>
          <a:prstGeom prst="rect">
            <a:avLst/>
          </a:prstGeom>
          <a:noFill/>
        </p:spPr>
        <p:txBody>
          <a:bodyPr wrap="square" rtlCol="0">
            <a:spAutoFit/>
          </a:bodyPr>
          <a:lstStyle/>
          <a:p>
            <a:r>
              <a:rPr lang="en-US" sz="1000" dirty="0" smtClean="0"/>
              <a:t>5</a:t>
            </a:r>
            <a:endParaRPr lang="en-US" sz="1000" dirty="0"/>
          </a:p>
        </p:txBody>
      </p:sp>
      <p:sp>
        <p:nvSpPr>
          <p:cNvPr id="33" name="TextBox 32"/>
          <p:cNvSpPr txBox="1"/>
          <p:nvPr/>
        </p:nvSpPr>
        <p:spPr>
          <a:xfrm>
            <a:off x="3826901" y="4674422"/>
            <a:ext cx="301660" cy="246221"/>
          </a:xfrm>
          <a:prstGeom prst="rect">
            <a:avLst/>
          </a:prstGeom>
          <a:noFill/>
        </p:spPr>
        <p:txBody>
          <a:bodyPr wrap="square" rtlCol="0">
            <a:spAutoFit/>
          </a:bodyPr>
          <a:lstStyle/>
          <a:p>
            <a:r>
              <a:rPr lang="en-US" sz="1000" dirty="0" smtClean="0"/>
              <a:t>6</a:t>
            </a:r>
            <a:endParaRPr lang="en-US" sz="1000" dirty="0"/>
          </a:p>
        </p:txBody>
      </p:sp>
      <p:sp>
        <p:nvSpPr>
          <p:cNvPr id="35" name="TextBox 34"/>
          <p:cNvSpPr txBox="1"/>
          <p:nvPr/>
        </p:nvSpPr>
        <p:spPr>
          <a:xfrm>
            <a:off x="3826889" y="4411933"/>
            <a:ext cx="301660" cy="246221"/>
          </a:xfrm>
          <a:prstGeom prst="rect">
            <a:avLst/>
          </a:prstGeom>
          <a:noFill/>
        </p:spPr>
        <p:txBody>
          <a:bodyPr wrap="square" rtlCol="0">
            <a:spAutoFit/>
          </a:bodyPr>
          <a:lstStyle/>
          <a:p>
            <a:r>
              <a:rPr lang="en-US" sz="1000" dirty="0" smtClean="0"/>
              <a:t>7</a:t>
            </a:r>
            <a:endParaRPr lang="en-US" sz="1000" dirty="0"/>
          </a:p>
        </p:txBody>
      </p:sp>
      <p:sp>
        <p:nvSpPr>
          <p:cNvPr id="41" name="TextBox 40"/>
          <p:cNvSpPr txBox="1"/>
          <p:nvPr/>
        </p:nvSpPr>
        <p:spPr>
          <a:xfrm>
            <a:off x="3826883" y="4090181"/>
            <a:ext cx="301660" cy="246221"/>
          </a:xfrm>
          <a:prstGeom prst="rect">
            <a:avLst/>
          </a:prstGeom>
          <a:noFill/>
        </p:spPr>
        <p:txBody>
          <a:bodyPr wrap="square" rtlCol="0">
            <a:spAutoFit/>
          </a:bodyPr>
          <a:lstStyle/>
          <a:p>
            <a:r>
              <a:rPr lang="en-US" sz="1000" dirty="0" smtClean="0"/>
              <a:t>8</a:t>
            </a:r>
            <a:endParaRPr lang="en-US" sz="1000" dirty="0"/>
          </a:p>
        </p:txBody>
      </p:sp>
      <p:sp>
        <p:nvSpPr>
          <p:cNvPr id="42" name="TextBox 41"/>
          <p:cNvSpPr txBox="1"/>
          <p:nvPr/>
        </p:nvSpPr>
        <p:spPr>
          <a:xfrm>
            <a:off x="3826877" y="3827698"/>
            <a:ext cx="301660" cy="246221"/>
          </a:xfrm>
          <a:prstGeom prst="rect">
            <a:avLst/>
          </a:prstGeom>
          <a:noFill/>
        </p:spPr>
        <p:txBody>
          <a:bodyPr wrap="square" rtlCol="0">
            <a:spAutoFit/>
          </a:bodyPr>
          <a:lstStyle/>
          <a:p>
            <a:r>
              <a:rPr lang="en-US" sz="1000" dirty="0" smtClean="0"/>
              <a:t>9</a:t>
            </a:r>
            <a:endParaRPr lang="en-US" sz="1000" dirty="0"/>
          </a:p>
        </p:txBody>
      </p:sp>
      <p:sp>
        <p:nvSpPr>
          <p:cNvPr id="43" name="TextBox 42"/>
          <p:cNvSpPr txBox="1"/>
          <p:nvPr/>
        </p:nvSpPr>
        <p:spPr>
          <a:xfrm>
            <a:off x="3826871" y="3641418"/>
            <a:ext cx="397996" cy="246221"/>
          </a:xfrm>
          <a:prstGeom prst="rect">
            <a:avLst/>
          </a:prstGeom>
          <a:noFill/>
        </p:spPr>
        <p:txBody>
          <a:bodyPr wrap="square" rtlCol="0">
            <a:spAutoFit/>
          </a:bodyPr>
          <a:lstStyle/>
          <a:p>
            <a:r>
              <a:rPr lang="en-US" sz="1000" dirty="0" smtClean="0"/>
              <a:t>10</a:t>
            </a:r>
            <a:endParaRPr lang="en-US" sz="1000" dirty="0"/>
          </a:p>
        </p:txBody>
      </p:sp>
      <p:sp>
        <p:nvSpPr>
          <p:cNvPr id="44" name="TextBox 43"/>
          <p:cNvSpPr txBox="1"/>
          <p:nvPr/>
        </p:nvSpPr>
        <p:spPr>
          <a:xfrm>
            <a:off x="3826865" y="3395869"/>
            <a:ext cx="398002" cy="246221"/>
          </a:xfrm>
          <a:prstGeom prst="rect">
            <a:avLst/>
          </a:prstGeom>
          <a:noFill/>
        </p:spPr>
        <p:txBody>
          <a:bodyPr wrap="square" rtlCol="0">
            <a:spAutoFit/>
          </a:bodyPr>
          <a:lstStyle/>
          <a:p>
            <a:r>
              <a:rPr lang="en-US" sz="1000" dirty="0" smtClean="0"/>
              <a:t>11</a:t>
            </a:r>
            <a:endParaRPr lang="en-US" sz="1000" dirty="0"/>
          </a:p>
        </p:txBody>
      </p:sp>
      <p:sp>
        <p:nvSpPr>
          <p:cNvPr id="45" name="TextBox 44"/>
          <p:cNvSpPr txBox="1"/>
          <p:nvPr/>
        </p:nvSpPr>
        <p:spPr>
          <a:xfrm>
            <a:off x="3826859" y="3116452"/>
            <a:ext cx="499608" cy="246221"/>
          </a:xfrm>
          <a:prstGeom prst="rect">
            <a:avLst/>
          </a:prstGeom>
          <a:noFill/>
        </p:spPr>
        <p:txBody>
          <a:bodyPr wrap="square" rtlCol="0">
            <a:spAutoFit/>
          </a:bodyPr>
          <a:lstStyle/>
          <a:p>
            <a:r>
              <a:rPr lang="en-US" sz="1000" dirty="0" smtClean="0"/>
              <a:t>12</a:t>
            </a:r>
            <a:endParaRPr lang="en-US" sz="1000" dirty="0"/>
          </a:p>
        </p:txBody>
      </p:sp>
      <p:sp>
        <p:nvSpPr>
          <p:cNvPr id="46" name="TextBox 45"/>
          <p:cNvSpPr txBox="1"/>
          <p:nvPr/>
        </p:nvSpPr>
        <p:spPr>
          <a:xfrm>
            <a:off x="3826853" y="2853969"/>
            <a:ext cx="448814" cy="246221"/>
          </a:xfrm>
          <a:prstGeom prst="rect">
            <a:avLst/>
          </a:prstGeom>
          <a:noFill/>
        </p:spPr>
        <p:txBody>
          <a:bodyPr wrap="square" rtlCol="0">
            <a:spAutoFit/>
          </a:bodyPr>
          <a:lstStyle/>
          <a:p>
            <a:r>
              <a:rPr lang="en-US" sz="1000" dirty="0" smtClean="0"/>
              <a:t>13</a:t>
            </a:r>
            <a:endParaRPr lang="en-US" sz="1000" dirty="0"/>
          </a:p>
        </p:txBody>
      </p:sp>
      <p:sp>
        <p:nvSpPr>
          <p:cNvPr id="47" name="TextBox 46"/>
          <p:cNvSpPr txBox="1"/>
          <p:nvPr/>
        </p:nvSpPr>
        <p:spPr>
          <a:xfrm>
            <a:off x="3826847" y="2523750"/>
            <a:ext cx="448820" cy="246221"/>
          </a:xfrm>
          <a:prstGeom prst="rect">
            <a:avLst/>
          </a:prstGeom>
          <a:noFill/>
        </p:spPr>
        <p:txBody>
          <a:bodyPr wrap="square" rtlCol="0">
            <a:spAutoFit/>
          </a:bodyPr>
          <a:lstStyle/>
          <a:p>
            <a:r>
              <a:rPr lang="en-US" sz="1000" dirty="0" smtClean="0"/>
              <a:t>14</a:t>
            </a:r>
            <a:endParaRPr lang="en-US" sz="1000" dirty="0"/>
          </a:p>
        </p:txBody>
      </p:sp>
      <p:sp>
        <p:nvSpPr>
          <p:cNvPr id="48" name="TextBox 47"/>
          <p:cNvSpPr txBox="1"/>
          <p:nvPr/>
        </p:nvSpPr>
        <p:spPr>
          <a:xfrm>
            <a:off x="3826841" y="2210465"/>
            <a:ext cx="499626" cy="246221"/>
          </a:xfrm>
          <a:prstGeom prst="rect">
            <a:avLst/>
          </a:prstGeom>
          <a:noFill/>
        </p:spPr>
        <p:txBody>
          <a:bodyPr wrap="square" rtlCol="0">
            <a:spAutoFit/>
          </a:bodyPr>
          <a:lstStyle/>
          <a:p>
            <a:r>
              <a:rPr lang="en-US" sz="1000" dirty="0" smtClean="0"/>
              <a:t>15</a:t>
            </a:r>
            <a:endParaRPr lang="en-US" sz="1000" dirty="0"/>
          </a:p>
        </p:txBody>
      </p:sp>
      <p:sp>
        <p:nvSpPr>
          <p:cNvPr id="49" name="TextBox 48"/>
          <p:cNvSpPr txBox="1"/>
          <p:nvPr/>
        </p:nvSpPr>
        <p:spPr>
          <a:xfrm>
            <a:off x="3826835" y="1939515"/>
            <a:ext cx="499632" cy="246221"/>
          </a:xfrm>
          <a:prstGeom prst="rect">
            <a:avLst/>
          </a:prstGeom>
          <a:noFill/>
        </p:spPr>
        <p:txBody>
          <a:bodyPr wrap="square" rtlCol="0">
            <a:spAutoFit/>
          </a:bodyPr>
          <a:lstStyle/>
          <a:p>
            <a:r>
              <a:rPr lang="en-US" sz="1000" dirty="0" smtClean="0"/>
              <a:t>16</a:t>
            </a:r>
            <a:endParaRPr lang="en-US" sz="1000" dirty="0"/>
          </a:p>
        </p:txBody>
      </p:sp>
      <p:sp>
        <p:nvSpPr>
          <p:cNvPr id="50" name="TextBox 49"/>
          <p:cNvSpPr txBox="1"/>
          <p:nvPr/>
        </p:nvSpPr>
        <p:spPr>
          <a:xfrm>
            <a:off x="3826829" y="1693966"/>
            <a:ext cx="423438" cy="246221"/>
          </a:xfrm>
          <a:prstGeom prst="rect">
            <a:avLst/>
          </a:prstGeom>
          <a:noFill/>
        </p:spPr>
        <p:txBody>
          <a:bodyPr wrap="square" rtlCol="0">
            <a:spAutoFit/>
          </a:bodyPr>
          <a:lstStyle/>
          <a:p>
            <a:r>
              <a:rPr lang="en-US" sz="1000" dirty="0" smtClean="0"/>
              <a:t>17</a:t>
            </a:r>
            <a:endParaRPr lang="en-US" sz="1000" dirty="0"/>
          </a:p>
        </p:txBody>
      </p:sp>
      <p:sp>
        <p:nvSpPr>
          <p:cNvPr id="52" name="TextBox 51"/>
          <p:cNvSpPr txBox="1"/>
          <p:nvPr/>
        </p:nvSpPr>
        <p:spPr>
          <a:xfrm>
            <a:off x="3206980" y="6070605"/>
            <a:ext cx="635116" cy="246221"/>
          </a:xfrm>
          <a:prstGeom prst="rect">
            <a:avLst/>
          </a:prstGeom>
          <a:noFill/>
        </p:spPr>
        <p:txBody>
          <a:bodyPr wrap="square" rtlCol="0">
            <a:spAutoFit/>
          </a:bodyPr>
          <a:lstStyle/>
          <a:p>
            <a:r>
              <a:rPr lang="en-US" sz="1000" dirty="0" smtClean="0"/>
              <a:t>Load</a:t>
            </a:r>
            <a:endParaRPr lang="en-US" sz="1000" dirty="0"/>
          </a:p>
        </p:txBody>
      </p:sp>
      <p:sp>
        <p:nvSpPr>
          <p:cNvPr id="54" name="TextBox 53"/>
          <p:cNvSpPr txBox="1"/>
          <p:nvPr/>
        </p:nvSpPr>
        <p:spPr>
          <a:xfrm>
            <a:off x="2920895" y="1452480"/>
            <a:ext cx="736711" cy="246221"/>
          </a:xfrm>
          <a:prstGeom prst="rect">
            <a:avLst/>
          </a:prstGeom>
          <a:noFill/>
        </p:spPr>
        <p:txBody>
          <a:bodyPr wrap="square" rtlCol="0">
            <a:spAutoFit/>
          </a:bodyPr>
          <a:lstStyle/>
          <a:p>
            <a:r>
              <a:rPr lang="en-US" sz="1000" dirty="0" smtClean="0"/>
              <a:t>Chair X</a:t>
            </a:r>
            <a:endParaRPr lang="en-US" sz="1000" dirty="0"/>
          </a:p>
        </p:txBody>
      </p:sp>
      <p:sp>
        <p:nvSpPr>
          <p:cNvPr id="55" name="TextBox 54"/>
          <p:cNvSpPr txBox="1"/>
          <p:nvPr/>
        </p:nvSpPr>
        <p:spPr>
          <a:xfrm>
            <a:off x="5731827" y="2646860"/>
            <a:ext cx="736711" cy="246221"/>
          </a:xfrm>
          <a:prstGeom prst="rect">
            <a:avLst/>
          </a:prstGeom>
          <a:noFill/>
        </p:spPr>
        <p:txBody>
          <a:bodyPr wrap="square" rtlCol="0">
            <a:spAutoFit/>
          </a:bodyPr>
          <a:lstStyle/>
          <a:p>
            <a:r>
              <a:rPr lang="en-US" sz="1000" dirty="0" smtClean="0"/>
              <a:t>Chair Y</a:t>
            </a:r>
            <a:endParaRPr lang="en-US" sz="1000" dirty="0"/>
          </a:p>
        </p:txBody>
      </p:sp>
      <p:cxnSp>
        <p:nvCxnSpPr>
          <p:cNvPr id="57" name="Straight Connector 56"/>
          <p:cNvCxnSpPr/>
          <p:nvPr/>
        </p:nvCxnSpPr>
        <p:spPr>
          <a:xfrm rot="16200000" flipH="1">
            <a:off x="1078331" y="5077735"/>
            <a:ext cx="1975080" cy="643474"/>
          </a:xfrm>
          <a:prstGeom prst="line">
            <a:avLst/>
          </a:prstGeom>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185228" y="4296686"/>
            <a:ext cx="736711" cy="246221"/>
          </a:xfrm>
          <a:prstGeom prst="rect">
            <a:avLst/>
          </a:prstGeom>
          <a:noFill/>
        </p:spPr>
        <p:txBody>
          <a:bodyPr wrap="square" rtlCol="0">
            <a:spAutoFit/>
          </a:bodyPr>
          <a:lstStyle/>
          <a:p>
            <a:r>
              <a:rPr lang="en-US" sz="1000" dirty="0" smtClean="0"/>
              <a:t>Chair Z</a:t>
            </a:r>
            <a:endParaRPr lang="en-US" sz="1000" dirty="0"/>
          </a:p>
        </p:txBody>
      </p:sp>
      <p:sp>
        <p:nvSpPr>
          <p:cNvPr id="65" name="TextBox 64"/>
          <p:cNvSpPr txBox="1"/>
          <p:nvPr/>
        </p:nvSpPr>
        <p:spPr>
          <a:xfrm>
            <a:off x="3039433" y="4330416"/>
            <a:ext cx="736711" cy="400110"/>
          </a:xfrm>
          <a:prstGeom prst="rect">
            <a:avLst/>
          </a:prstGeom>
          <a:noFill/>
        </p:spPr>
        <p:txBody>
          <a:bodyPr wrap="square" rtlCol="0">
            <a:spAutoFit/>
          </a:bodyPr>
          <a:lstStyle/>
          <a:p>
            <a:r>
              <a:rPr lang="en-US" sz="1000" dirty="0" smtClean="0"/>
              <a:t>Closed</a:t>
            </a:r>
          </a:p>
          <a:p>
            <a:r>
              <a:rPr lang="en-US" sz="1000" dirty="0" smtClean="0"/>
              <a:t>No lights</a:t>
            </a:r>
            <a:endParaRPr lang="en-US" sz="1000" dirty="0"/>
          </a:p>
        </p:txBody>
      </p:sp>
      <p:cxnSp>
        <p:nvCxnSpPr>
          <p:cNvPr id="67" name="Straight Connector 66"/>
          <p:cNvCxnSpPr/>
          <p:nvPr/>
        </p:nvCxnSpPr>
        <p:spPr>
          <a:xfrm>
            <a:off x="1854203" y="4459021"/>
            <a:ext cx="1854193" cy="670192"/>
          </a:xfrm>
          <a:prstGeom prst="line">
            <a:avLst/>
          </a:prstGeom>
          <a:ln w="12700">
            <a:prstDash val="sysDot"/>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921939" y="2677048"/>
            <a:ext cx="3750619" cy="2087044"/>
          </a:xfrm>
          <a:prstGeom prst="line">
            <a:avLst/>
          </a:prstGeom>
          <a:ln w="12700">
            <a:prstDash val="sysDot"/>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rot="19736369">
            <a:off x="4224867" y="2870231"/>
            <a:ext cx="1532462" cy="246221"/>
          </a:xfrm>
          <a:prstGeom prst="rect">
            <a:avLst/>
          </a:prstGeom>
          <a:noFill/>
        </p:spPr>
        <p:txBody>
          <a:bodyPr wrap="square" rtlCol="0">
            <a:spAutoFit/>
          </a:bodyPr>
          <a:lstStyle/>
          <a:p>
            <a:r>
              <a:rPr lang="en-US" sz="1000" dirty="0" smtClean="0"/>
              <a:t>Highest access from Y</a:t>
            </a:r>
            <a:endParaRPr lang="en-US" sz="1000" dirty="0"/>
          </a:p>
        </p:txBody>
      </p:sp>
      <p:sp>
        <p:nvSpPr>
          <p:cNvPr id="77" name="TextBox 76"/>
          <p:cNvSpPr txBox="1"/>
          <p:nvPr/>
        </p:nvSpPr>
        <p:spPr>
          <a:xfrm rot="1143201">
            <a:off x="2057412" y="4611008"/>
            <a:ext cx="1532462" cy="246221"/>
          </a:xfrm>
          <a:prstGeom prst="rect">
            <a:avLst/>
          </a:prstGeom>
          <a:noFill/>
        </p:spPr>
        <p:txBody>
          <a:bodyPr wrap="square" rtlCol="0">
            <a:spAutoFit/>
          </a:bodyPr>
          <a:lstStyle/>
          <a:p>
            <a:r>
              <a:rPr lang="en-US" sz="1000" dirty="0" smtClean="0"/>
              <a:t>Highest access from Z</a:t>
            </a:r>
            <a:endParaRPr lang="en-US" sz="1000" dirty="0"/>
          </a:p>
        </p:txBody>
      </p:sp>
      <p:sp>
        <p:nvSpPr>
          <p:cNvPr id="56" name="TextBox 55"/>
          <p:cNvSpPr txBox="1"/>
          <p:nvPr/>
        </p:nvSpPr>
        <p:spPr>
          <a:xfrm>
            <a:off x="3877733" y="936089"/>
            <a:ext cx="2528895" cy="523220"/>
          </a:xfrm>
          <a:prstGeom prst="rect">
            <a:avLst/>
          </a:prstGeom>
          <a:noFill/>
        </p:spPr>
        <p:txBody>
          <a:bodyPr wrap="none" rtlCol="0">
            <a:spAutoFit/>
          </a:bodyPr>
          <a:lstStyle/>
          <a:p>
            <a:r>
              <a:rPr lang="en-US" sz="1400" dirty="0" smtClean="0">
                <a:solidFill>
                  <a:srgbClr val="008000"/>
                </a:solidFill>
              </a:rPr>
              <a:t>(1) Me</a:t>
            </a:r>
          </a:p>
          <a:p>
            <a:r>
              <a:rPr lang="en-US" sz="1400" dirty="0" smtClean="0">
                <a:solidFill>
                  <a:srgbClr val="008000"/>
                </a:solidFill>
              </a:rPr>
              <a:t>4 toboggans, 4 BB, 2 O2, 5 </a:t>
            </a:r>
            <a:r>
              <a:rPr lang="en-US" sz="1400" dirty="0" err="1" smtClean="0">
                <a:solidFill>
                  <a:srgbClr val="008000"/>
                </a:solidFill>
              </a:rPr>
              <a:t>evacs</a:t>
            </a:r>
            <a:r>
              <a:rPr lang="en-US" sz="1400" dirty="0" smtClean="0">
                <a:solidFill>
                  <a:srgbClr val="008000"/>
                </a:solidFill>
              </a:rPr>
              <a:t>  </a:t>
            </a:r>
            <a:endParaRPr lang="en-US" sz="1400" dirty="0">
              <a:solidFill>
                <a:srgbClr val="008000"/>
              </a:solidFill>
            </a:endParaRPr>
          </a:p>
        </p:txBody>
      </p:sp>
      <p:sp>
        <p:nvSpPr>
          <p:cNvPr id="59" name="TextBox 58"/>
          <p:cNvSpPr txBox="1"/>
          <p:nvPr/>
        </p:nvSpPr>
        <p:spPr>
          <a:xfrm>
            <a:off x="3886507" y="3907365"/>
            <a:ext cx="1676273" cy="307777"/>
          </a:xfrm>
          <a:prstGeom prst="rect">
            <a:avLst/>
          </a:prstGeom>
          <a:noFill/>
        </p:spPr>
        <p:txBody>
          <a:bodyPr wrap="none" rtlCol="0">
            <a:spAutoFit/>
          </a:bodyPr>
          <a:lstStyle/>
          <a:p>
            <a:r>
              <a:rPr lang="en-US" sz="1400" dirty="0" smtClean="0">
                <a:solidFill>
                  <a:srgbClr val="0000FF"/>
                </a:solidFill>
              </a:rPr>
              <a:t>(3) Chris, Jean, Alicia </a:t>
            </a:r>
            <a:endParaRPr lang="en-US" sz="1400" dirty="0">
              <a:solidFill>
                <a:srgbClr val="0000FF"/>
              </a:solidFill>
            </a:endParaRPr>
          </a:p>
        </p:txBody>
      </p:sp>
      <p:sp>
        <p:nvSpPr>
          <p:cNvPr id="62" name="TextBox 61"/>
          <p:cNvSpPr txBox="1"/>
          <p:nvPr/>
        </p:nvSpPr>
        <p:spPr>
          <a:xfrm>
            <a:off x="3306570" y="6452174"/>
            <a:ext cx="979755" cy="307777"/>
          </a:xfrm>
          <a:prstGeom prst="rect">
            <a:avLst/>
          </a:prstGeom>
          <a:noFill/>
        </p:spPr>
        <p:txBody>
          <a:bodyPr wrap="none" rtlCol="0">
            <a:spAutoFit/>
          </a:bodyPr>
          <a:lstStyle/>
          <a:p>
            <a:r>
              <a:rPr lang="en-US" sz="1400" dirty="0" smtClean="0">
                <a:solidFill>
                  <a:srgbClr val="008000"/>
                </a:solidFill>
              </a:rPr>
              <a:t>(3) Joan +2</a:t>
            </a:r>
            <a:endParaRPr lang="en-US" sz="1400" dirty="0">
              <a:solidFill>
                <a:srgbClr val="008000"/>
              </a:solidFill>
            </a:endParaRPr>
          </a:p>
        </p:txBody>
      </p:sp>
      <p:sp>
        <p:nvSpPr>
          <p:cNvPr id="63" name="TextBox 62"/>
          <p:cNvSpPr txBox="1"/>
          <p:nvPr/>
        </p:nvSpPr>
        <p:spPr>
          <a:xfrm>
            <a:off x="1469663" y="3988909"/>
            <a:ext cx="384540" cy="307777"/>
          </a:xfrm>
          <a:prstGeom prst="rect">
            <a:avLst/>
          </a:prstGeom>
          <a:noFill/>
        </p:spPr>
        <p:txBody>
          <a:bodyPr wrap="none" rtlCol="0">
            <a:spAutoFit/>
          </a:bodyPr>
          <a:lstStyle/>
          <a:p>
            <a:r>
              <a:rPr lang="en-US" sz="1400" dirty="0" smtClean="0">
                <a:solidFill>
                  <a:srgbClr val="008000"/>
                </a:solidFill>
              </a:rPr>
              <a:t>(0)</a:t>
            </a:r>
            <a:endParaRPr lang="en-US" sz="1400" dirty="0">
              <a:solidFill>
                <a:srgbClr val="008000"/>
              </a:solidFill>
            </a:endParaRPr>
          </a:p>
        </p:txBody>
      </p:sp>
      <p:sp>
        <p:nvSpPr>
          <p:cNvPr id="66" name="TextBox 65"/>
          <p:cNvSpPr txBox="1"/>
          <p:nvPr/>
        </p:nvSpPr>
        <p:spPr>
          <a:xfrm>
            <a:off x="5710987" y="2170761"/>
            <a:ext cx="1842659" cy="523220"/>
          </a:xfrm>
          <a:prstGeom prst="rect">
            <a:avLst/>
          </a:prstGeom>
          <a:noFill/>
        </p:spPr>
        <p:txBody>
          <a:bodyPr wrap="none" rtlCol="0">
            <a:spAutoFit/>
          </a:bodyPr>
          <a:lstStyle/>
          <a:p>
            <a:r>
              <a:rPr lang="en-US" sz="1400" dirty="0" smtClean="0">
                <a:solidFill>
                  <a:srgbClr val="008000"/>
                </a:solidFill>
              </a:rPr>
              <a:t>(3) Jason, Sandy, Al</a:t>
            </a:r>
          </a:p>
          <a:p>
            <a:r>
              <a:rPr lang="en-US" sz="1400" dirty="0" smtClean="0">
                <a:solidFill>
                  <a:srgbClr val="008000"/>
                </a:solidFill>
              </a:rPr>
              <a:t>1 toboggan, 1 BB, 1 O2</a:t>
            </a:r>
            <a:endParaRPr lang="en-US" sz="1400" dirty="0">
              <a:solidFill>
                <a:srgbClr val="008000"/>
              </a:solidFill>
            </a:endParaRPr>
          </a:p>
        </p:txBody>
      </p:sp>
      <p:sp>
        <p:nvSpPr>
          <p:cNvPr id="68" name="TextBox 67"/>
          <p:cNvSpPr txBox="1"/>
          <p:nvPr/>
        </p:nvSpPr>
        <p:spPr>
          <a:xfrm>
            <a:off x="4712133" y="3265405"/>
            <a:ext cx="2244074" cy="307777"/>
          </a:xfrm>
          <a:prstGeom prst="rect">
            <a:avLst/>
          </a:prstGeom>
          <a:noFill/>
        </p:spPr>
        <p:txBody>
          <a:bodyPr wrap="none" rtlCol="0">
            <a:spAutoFit/>
          </a:bodyPr>
          <a:lstStyle/>
          <a:p>
            <a:r>
              <a:rPr lang="en-US" sz="1400" dirty="0" smtClean="0">
                <a:solidFill>
                  <a:srgbClr val="008000"/>
                </a:solidFill>
              </a:rPr>
              <a:t>(1) Rick, 1 toboggan, 2 </a:t>
            </a:r>
            <a:r>
              <a:rPr lang="en-US" sz="1400" dirty="0" err="1" smtClean="0">
                <a:solidFill>
                  <a:srgbClr val="008000"/>
                </a:solidFill>
              </a:rPr>
              <a:t>evacs</a:t>
            </a:r>
            <a:endParaRPr lang="en-US" sz="1400" dirty="0">
              <a:solidFill>
                <a:srgbClr val="008000"/>
              </a:solidFill>
            </a:endParaRPr>
          </a:p>
        </p:txBody>
      </p:sp>
      <p:sp>
        <p:nvSpPr>
          <p:cNvPr id="71" name="TextBox 70"/>
          <p:cNvSpPr txBox="1"/>
          <p:nvPr/>
        </p:nvSpPr>
        <p:spPr>
          <a:xfrm>
            <a:off x="2986946" y="2616082"/>
            <a:ext cx="813043" cy="307777"/>
          </a:xfrm>
          <a:prstGeom prst="rect">
            <a:avLst/>
          </a:prstGeom>
          <a:noFill/>
        </p:spPr>
        <p:txBody>
          <a:bodyPr wrap="none" rtlCol="0">
            <a:spAutoFit/>
          </a:bodyPr>
          <a:lstStyle/>
          <a:p>
            <a:r>
              <a:rPr lang="en-US" sz="1400" dirty="0" smtClean="0">
                <a:solidFill>
                  <a:srgbClr val="558ED5"/>
                </a:solidFill>
              </a:rPr>
              <a:t>(1) Peter</a:t>
            </a:r>
            <a:endParaRPr lang="en-US" sz="1400" dirty="0">
              <a:solidFill>
                <a:srgbClr val="558ED5"/>
              </a:solidFill>
            </a:endParaRPr>
          </a:p>
        </p:txBody>
      </p:sp>
      <p:sp>
        <p:nvSpPr>
          <p:cNvPr id="72" name="TextBox 71"/>
          <p:cNvSpPr txBox="1"/>
          <p:nvPr/>
        </p:nvSpPr>
        <p:spPr>
          <a:xfrm>
            <a:off x="3966600" y="4197368"/>
            <a:ext cx="2151550" cy="954107"/>
          </a:xfrm>
          <a:prstGeom prst="rect">
            <a:avLst/>
          </a:prstGeom>
          <a:noFill/>
        </p:spPr>
        <p:txBody>
          <a:bodyPr wrap="none" rtlCol="0">
            <a:spAutoFit/>
          </a:bodyPr>
          <a:lstStyle/>
          <a:p>
            <a:r>
              <a:rPr lang="en-US" sz="1400" dirty="0" smtClean="0">
                <a:solidFill>
                  <a:srgbClr val="0000FF"/>
                </a:solidFill>
              </a:rPr>
              <a:t>At 3:54 PM (11) Patients </a:t>
            </a:r>
          </a:p>
          <a:p>
            <a:pPr marL="228600" lvl="1" indent="-109538">
              <a:buFont typeface="Arial"/>
              <a:buChar char="•"/>
            </a:pPr>
            <a:r>
              <a:rPr lang="en-US" sz="1400" dirty="0" smtClean="0"/>
              <a:t>1</a:t>
            </a:r>
            <a:r>
              <a:rPr lang="en-US" sz="1400" dirty="0" smtClean="0">
                <a:solidFill>
                  <a:srgbClr val="FF0000"/>
                </a:solidFill>
              </a:rPr>
              <a:t> </a:t>
            </a:r>
            <a:r>
              <a:rPr lang="en-US" sz="1400" dirty="0" smtClean="0"/>
              <a:t>Black </a:t>
            </a:r>
            <a:r>
              <a:rPr lang="en-US" sz="1400" dirty="0" smtClean="0">
                <a:solidFill>
                  <a:srgbClr val="FF0000"/>
                </a:solidFill>
              </a:rPr>
              <a:t>or Red</a:t>
            </a:r>
          </a:p>
          <a:p>
            <a:pPr marL="228600" lvl="1" indent="-109538">
              <a:buFont typeface="Arial"/>
              <a:buChar char="•"/>
            </a:pPr>
            <a:r>
              <a:rPr lang="en-US" sz="1400" dirty="0" smtClean="0">
                <a:solidFill>
                  <a:srgbClr val="000000"/>
                </a:solidFill>
              </a:rPr>
              <a:t>7</a:t>
            </a:r>
            <a:r>
              <a:rPr lang="en-US" sz="1400" dirty="0" smtClean="0">
                <a:solidFill>
                  <a:srgbClr val="FF0000"/>
                </a:solidFill>
              </a:rPr>
              <a:t> </a:t>
            </a:r>
            <a:r>
              <a:rPr lang="en-US" sz="1400" dirty="0" smtClean="0"/>
              <a:t>Black </a:t>
            </a:r>
            <a:r>
              <a:rPr lang="en-US" sz="1400" dirty="0" smtClean="0">
                <a:solidFill>
                  <a:srgbClr val="FF0000"/>
                </a:solidFill>
              </a:rPr>
              <a:t>or Red or </a:t>
            </a:r>
            <a:r>
              <a:rPr lang="en-US" sz="1400" dirty="0" smtClean="0">
                <a:solidFill>
                  <a:srgbClr val="FFB94B"/>
                </a:solidFill>
              </a:rPr>
              <a:t>Yellow</a:t>
            </a:r>
          </a:p>
          <a:p>
            <a:pPr marL="228600" lvl="1" indent="-109538">
              <a:buFont typeface="Arial"/>
              <a:buChar char="•"/>
            </a:pPr>
            <a:r>
              <a:rPr lang="en-US" sz="1400" dirty="0" smtClean="0">
                <a:solidFill>
                  <a:srgbClr val="043C0F"/>
                </a:solidFill>
              </a:rPr>
              <a:t>3 Green</a:t>
            </a:r>
            <a:endParaRPr lang="en-US" sz="1400" dirty="0">
              <a:solidFill>
                <a:srgbClr val="043C0F"/>
              </a:solidFill>
            </a:endParaRPr>
          </a:p>
        </p:txBody>
      </p:sp>
      <p:cxnSp>
        <p:nvCxnSpPr>
          <p:cNvPr id="74" name="Straight Arrow Connector 73"/>
          <p:cNvCxnSpPr/>
          <p:nvPr/>
        </p:nvCxnSpPr>
        <p:spPr>
          <a:xfrm>
            <a:off x="2827152" y="4815459"/>
            <a:ext cx="626528" cy="196790"/>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rot="16200000" flipH="1">
            <a:off x="3446041" y="3079241"/>
            <a:ext cx="372323" cy="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rot="10800000" flipV="1">
            <a:off x="4224867" y="3576108"/>
            <a:ext cx="450838" cy="415923"/>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p:nvPr/>
        </p:nvCxnSpPr>
        <p:spPr>
          <a:xfrm rot="10800000" flipV="1">
            <a:off x="4167022" y="2677048"/>
            <a:ext cx="1543965" cy="1136658"/>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rot="5400000" flipH="1" flipV="1">
            <a:off x="4109100" y="6128001"/>
            <a:ext cx="434788" cy="54"/>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3932085" y="5626069"/>
            <a:ext cx="1890261" cy="307777"/>
          </a:xfrm>
          <a:prstGeom prst="rect">
            <a:avLst/>
          </a:prstGeom>
          <a:noFill/>
        </p:spPr>
        <p:txBody>
          <a:bodyPr wrap="none" rtlCol="0">
            <a:spAutoFit/>
          </a:bodyPr>
          <a:lstStyle/>
          <a:p>
            <a:r>
              <a:rPr lang="en-US" sz="1400" dirty="0" smtClean="0">
                <a:solidFill>
                  <a:srgbClr val="008000"/>
                </a:solidFill>
              </a:rPr>
              <a:t>(2) Darryl, Anne, 1 </a:t>
            </a:r>
            <a:r>
              <a:rPr lang="en-US" sz="1400" dirty="0" err="1" smtClean="0">
                <a:solidFill>
                  <a:srgbClr val="008000"/>
                </a:solidFill>
              </a:rPr>
              <a:t>evac</a:t>
            </a:r>
            <a:endParaRPr lang="en-US" sz="1400" dirty="0">
              <a:solidFill>
                <a:srgbClr val="008000"/>
              </a:solidFill>
            </a:endParaRPr>
          </a:p>
        </p:txBody>
      </p:sp>
      <p:sp>
        <p:nvSpPr>
          <p:cNvPr id="75" name="TextBox 74"/>
          <p:cNvSpPr txBox="1"/>
          <p:nvPr/>
        </p:nvSpPr>
        <p:spPr>
          <a:xfrm>
            <a:off x="3913827" y="5044664"/>
            <a:ext cx="2098727" cy="307777"/>
          </a:xfrm>
          <a:prstGeom prst="rect">
            <a:avLst/>
          </a:prstGeom>
          <a:noFill/>
        </p:spPr>
        <p:txBody>
          <a:bodyPr wrap="none" rtlCol="0">
            <a:spAutoFit/>
          </a:bodyPr>
          <a:lstStyle/>
          <a:p>
            <a:r>
              <a:rPr lang="en-US" sz="1400" dirty="0" smtClean="0">
                <a:solidFill>
                  <a:srgbClr val="008000"/>
                </a:solidFill>
              </a:rPr>
              <a:t>(2) Jonathon, Craig, 1 </a:t>
            </a:r>
            <a:r>
              <a:rPr lang="en-US" sz="1400" dirty="0" err="1" smtClean="0">
                <a:solidFill>
                  <a:srgbClr val="008000"/>
                </a:solidFill>
              </a:rPr>
              <a:t>evac</a:t>
            </a:r>
            <a:endParaRPr lang="en-US" sz="1400" dirty="0">
              <a:solidFill>
                <a:srgbClr val="008000"/>
              </a:solidFill>
            </a:endParaRPr>
          </a:p>
        </p:txBody>
      </p:sp>
      <p:sp>
        <p:nvSpPr>
          <p:cNvPr id="80" name="TextBox 79"/>
          <p:cNvSpPr txBox="1"/>
          <p:nvPr/>
        </p:nvSpPr>
        <p:spPr>
          <a:xfrm>
            <a:off x="3165867" y="4910604"/>
            <a:ext cx="1060870" cy="523220"/>
          </a:xfrm>
          <a:prstGeom prst="rect">
            <a:avLst/>
          </a:prstGeom>
          <a:noFill/>
        </p:spPr>
        <p:txBody>
          <a:bodyPr wrap="none" rtlCol="0">
            <a:spAutoFit/>
          </a:bodyPr>
          <a:lstStyle/>
          <a:p>
            <a:pPr marL="342900" indent="-342900"/>
            <a:r>
              <a:rPr lang="en-US" sz="1400" dirty="0" smtClean="0">
                <a:solidFill>
                  <a:srgbClr val="008000"/>
                </a:solidFill>
              </a:rPr>
              <a:t>(2) Alex, Jed</a:t>
            </a:r>
          </a:p>
          <a:p>
            <a:pPr marL="342900" indent="-342900"/>
            <a:r>
              <a:rPr lang="en-US" sz="1400" dirty="0" smtClean="0">
                <a:solidFill>
                  <a:srgbClr val="008000"/>
                </a:solidFill>
              </a:rPr>
              <a:t> 1 </a:t>
            </a:r>
            <a:r>
              <a:rPr lang="en-US" sz="1400" dirty="0" err="1" smtClean="0">
                <a:solidFill>
                  <a:srgbClr val="008000"/>
                </a:solidFill>
              </a:rPr>
              <a:t>evac</a:t>
            </a:r>
            <a:endParaRPr lang="en-US" sz="1400" dirty="0">
              <a:solidFill>
                <a:srgbClr val="008000"/>
              </a:solidFill>
            </a:endParaRPr>
          </a:p>
        </p:txBody>
      </p:sp>
      <p:sp>
        <p:nvSpPr>
          <p:cNvPr id="86" name="TextBox 85"/>
          <p:cNvSpPr txBox="1"/>
          <p:nvPr/>
        </p:nvSpPr>
        <p:spPr>
          <a:xfrm>
            <a:off x="2972297" y="2837701"/>
            <a:ext cx="736099" cy="307777"/>
          </a:xfrm>
          <a:prstGeom prst="rect">
            <a:avLst/>
          </a:prstGeom>
          <a:noFill/>
        </p:spPr>
        <p:txBody>
          <a:bodyPr wrap="none" rtlCol="0">
            <a:spAutoFit/>
          </a:bodyPr>
          <a:lstStyle/>
          <a:p>
            <a:r>
              <a:rPr lang="en-US" sz="1400" dirty="0" smtClean="0">
                <a:solidFill>
                  <a:schemeClr val="tx2">
                    <a:lumMod val="60000"/>
                    <a:lumOff val="40000"/>
                  </a:schemeClr>
                </a:solidFill>
              </a:rPr>
              <a:t>Ski Line</a:t>
            </a:r>
            <a:endParaRPr lang="en-US" sz="1400" dirty="0">
              <a:solidFill>
                <a:schemeClr val="tx2">
                  <a:lumMod val="60000"/>
                  <a:lumOff val="40000"/>
                </a:schemeClr>
              </a:solidFill>
            </a:endParaRPr>
          </a:p>
        </p:txBody>
      </p:sp>
      <p:cxnSp>
        <p:nvCxnSpPr>
          <p:cNvPr id="97" name="Straight Connector 96"/>
          <p:cNvCxnSpPr/>
          <p:nvPr/>
        </p:nvCxnSpPr>
        <p:spPr>
          <a:xfrm rot="5400000" flipH="1" flipV="1">
            <a:off x="6782617" y="4694493"/>
            <a:ext cx="1844102" cy="1540935"/>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7840029" y="4367617"/>
            <a:ext cx="736711" cy="246221"/>
          </a:xfrm>
          <a:prstGeom prst="rect">
            <a:avLst/>
          </a:prstGeom>
          <a:noFill/>
        </p:spPr>
        <p:txBody>
          <a:bodyPr wrap="square" rtlCol="0">
            <a:spAutoFit/>
          </a:bodyPr>
          <a:lstStyle/>
          <a:p>
            <a:r>
              <a:rPr lang="en-US" sz="1000" dirty="0" smtClean="0"/>
              <a:t>Chair W</a:t>
            </a:r>
            <a:endParaRPr lang="en-US" sz="1000" dirty="0"/>
          </a:p>
        </p:txBody>
      </p:sp>
      <p:sp>
        <p:nvSpPr>
          <p:cNvPr id="99" name="TextBox 98"/>
          <p:cNvSpPr txBox="1"/>
          <p:nvPr/>
        </p:nvSpPr>
        <p:spPr>
          <a:xfrm>
            <a:off x="7806161" y="5202702"/>
            <a:ext cx="736711" cy="707886"/>
          </a:xfrm>
          <a:prstGeom prst="rect">
            <a:avLst/>
          </a:prstGeom>
          <a:noFill/>
        </p:spPr>
        <p:txBody>
          <a:bodyPr wrap="square" rtlCol="0">
            <a:spAutoFit/>
          </a:bodyPr>
          <a:lstStyle/>
          <a:p>
            <a:r>
              <a:rPr lang="en-US" sz="1000" dirty="0" smtClean="0"/>
              <a:t>Can only access the bottom of other lifts</a:t>
            </a:r>
            <a:endParaRPr lang="en-US" sz="1000" dirty="0"/>
          </a:p>
        </p:txBody>
      </p:sp>
      <p:sp>
        <p:nvSpPr>
          <p:cNvPr id="100" name="TextBox 99"/>
          <p:cNvSpPr txBox="1"/>
          <p:nvPr/>
        </p:nvSpPr>
        <p:spPr>
          <a:xfrm>
            <a:off x="3932085" y="1678577"/>
            <a:ext cx="1948821" cy="523220"/>
          </a:xfrm>
          <a:prstGeom prst="rect">
            <a:avLst/>
          </a:prstGeom>
          <a:noFill/>
        </p:spPr>
        <p:txBody>
          <a:bodyPr wrap="none" rtlCol="0">
            <a:spAutoFit/>
          </a:bodyPr>
          <a:lstStyle/>
          <a:p>
            <a:r>
              <a:rPr lang="en-US" sz="1400" dirty="0" smtClean="0">
                <a:solidFill>
                  <a:srgbClr val="008000"/>
                </a:solidFill>
              </a:rPr>
              <a:t>(4) Jim, Fred, Mike Mary</a:t>
            </a:r>
          </a:p>
          <a:p>
            <a:r>
              <a:rPr lang="en-US" sz="1400" dirty="0" smtClean="0">
                <a:solidFill>
                  <a:srgbClr val="008000"/>
                </a:solidFill>
              </a:rPr>
              <a:t>In the chair</a:t>
            </a:r>
            <a:endParaRPr lang="en-US" sz="1400" dirty="0">
              <a:solidFill>
                <a:srgbClr val="008000"/>
              </a:solidFill>
            </a:endParaRPr>
          </a:p>
        </p:txBody>
      </p:sp>
      <p:sp>
        <p:nvSpPr>
          <p:cNvPr id="102" name="TextBox 101"/>
          <p:cNvSpPr txBox="1"/>
          <p:nvPr/>
        </p:nvSpPr>
        <p:spPr>
          <a:xfrm>
            <a:off x="6340190" y="4946731"/>
            <a:ext cx="1373480" cy="738664"/>
          </a:xfrm>
          <a:prstGeom prst="rect">
            <a:avLst/>
          </a:prstGeom>
          <a:noFill/>
        </p:spPr>
        <p:txBody>
          <a:bodyPr wrap="none" rtlCol="0">
            <a:spAutoFit/>
          </a:bodyPr>
          <a:lstStyle/>
          <a:p>
            <a:r>
              <a:rPr lang="en-US" sz="1400" dirty="0" smtClean="0">
                <a:solidFill>
                  <a:srgbClr val="008000"/>
                </a:solidFill>
              </a:rPr>
              <a:t>(2) Tom, Sydney  </a:t>
            </a:r>
          </a:p>
          <a:p>
            <a:r>
              <a:rPr lang="en-US" sz="1400" dirty="0" smtClean="0">
                <a:solidFill>
                  <a:srgbClr val="008000"/>
                </a:solidFill>
              </a:rPr>
              <a:t>1 toboggan 1 BB</a:t>
            </a:r>
          </a:p>
          <a:p>
            <a:r>
              <a:rPr lang="en-US" sz="1400" dirty="0" smtClean="0">
                <a:solidFill>
                  <a:srgbClr val="008000"/>
                </a:solidFill>
              </a:rPr>
              <a:t>2 </a:t>
            </a:r>
            <a:r>
              <a:rPr lang="en-US" sz="1400" dirty="0" err="1" smtClean="0">
                <a:solidFill>
                  <a:srgbClr val="008000"/>
                </a:solidFill>
              </a:rPr>
              <a:t>evacs</a:t>
            </a:r>
            <a:endParaRPr lang="en-US" sz="1400" dirty="0">
              <a:solidFill>
                <a:srgbClr val="008000"/>
              </a:solidFill>
            </a:endParaRPr>
          </a:p>
        </p:txBody>
      </p:sp>
      <p:cxnSp>
        <p:nvCxnSpPr>
          <p:cNvPr id="105" name="Straight Arrow Connector 104"/>
          <p:cNvCxnSpPr/>
          <p:nvPr/>
        </p:nvCxnSpPr>
        <p:spPr>
          <a:xfrm rot="10800000" flipV="1">
            <a:off x="5757333" y="4670951"/>
            <a:ext cx="2540954" cy="1242837"/>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84" name="Slide Number Placeholder 83"/>
          <p:cNvSpPr>
            <a:spLocks noGrp="1"/>
          </p:cNvSpPr>
          <p:nvPr>
            <p:ph type="sldNum" sz="quarter" idx="12"/>
          </p:nvPr>
        </p:nvSpPr>
        <p:spPr/>
        <p:txBody>
          <a:bodyPr/>
          <a:lstStyle/>
          <a:p>
            <a:fld id="{570BCC86-4A72-BA45-9E08-980398CDF0BE}" type="slidenum">
              <a:rPr lang="en-US" smtClean="0"/>
              <a:pPr/>
              <a:t>40</a:t>
            </a:fld>
            <a:endParaRPr lang="en-US"/>
          </a:p>
        </p:txBody>
      </p:sp>
      <p:sp>
        <p:nvSpPr>
          <p:cNvPr id="87" name="TextBox 86"/>
          <p:cNvSpPr txBox="1"/>
          <p:nvPr/>
        </p:nvSpPr>
        <p:spPr>
          <a:xfrm>
            <a:off x="3825343" y="1298591"/>
            <a:ext cx="973777" cy="400110"/>
          </a:xfrm>
          <a:prstGeom prst="rect">
            <a:avLst/>
          </a:prstGeom>
          <a:noFill/>
        </p:spPr>
        <p:txBody>
          <a:bodyPr wrap="square" rtlCol="0">
            <a:spAutoFit/>
          </a:bodyPr>
          <a:lstStyle/>
          <a:p>
            <a:pPr algn="ctr"/>
            <a:r>
              <a:rPr lang="en-US" sz="1000" dirty="0" smtClean="0"/>
              <a:t>Top</a:t>
            </a:r>
          </a:p>
          <a:p>
            <a:pPr algn="ctr"/>
            <a:r>
              <a:rPr lang="en-US" sz="1000" dirty="0" smtClean="0"/>
              <a:t>Bump Station</a:t>
            </a:r>
            <a:endParaRPr lang="en-US" sz="1000" dirty="0"/>
          </a:p>
        </p:txBody>
      </p:sp>
      <p:sp>
        <p:nvSpPr>
          <p:cNvPr id="88" name="TextBox 87"/>
          <p:cNvSpPr txBox="1"/>
          <p:nvPr/>
        </p:nvSpPr>
        <p:spPr>
          <a:xfrm>
            <a:off x="4584638" y="6387010"/>
            <a:ext cx="922982" cy="400110"/>
          </a:xfrm>
          <a:prstGeom prst="rect">
            <a:avLst/>
          </a:prstGeom>
          <a:noFill/>
        </p:spPr>
        <p:txBody>
          <a:bodyPr wrap="square" rtlCol="0">
            <a:spAutoFit/>
          </a:bodyPr>
          <a:lstStyle/>
          <a:p>
            <a:r>
              <a:rPr lang="en-US" sz="1000" dirty="0" smtClean="0"/>
              <a:t>Dispatch</a:t>
            </a:r>
          </a:p>
          <a:p>
            <a:r>
              <a:rPr lang="en-US" sz="1000" dirty="0" smtClean="0"/>
              <a:t>Aid Room</a:t>
            </a:r>
            <a:endParaRPr lang="en-US" sz="1000" dirty="0"/>
          </a:p>
        </p:txBody>
      </p:sp>
      <p:sp>
        <p:nvSpPr>
          <p:cNvPr id="89" name="TextBox 88"/>
          <p:cNvSpPr txBox="1"/>
          <p:nvPr/>
        </p:nvSpPr>
        <p:spPr>
          <a:xfrm>
            <a:off x="8384470" y="4330416"/>
            <a:ext cx="384540" cy="307777"/>
          </a:xfrm>
          <a:prstGeom prst="rect">
            <a:avLst/>
          </a:prstGeom>
          <a:noFill/>
        </p:spPr>
        <p:txBody>
          <a:bodyPr wrap="none" rtlCol="0">
            <a:spAutoFit/>
          </a:bodyPr>
          <a:lstStyle/>
          <a:p>
            <a:r>
              <a:rPr lang="en-US" sz="1400" dirty="0" smtClean="0">
                <a:solidFill>
                  <a:srgbClr val="008000"/>
                </a:solidFill>
              </a:rPr>
              <a:t>(0)</a:t>
            </a:r>
            <a:endParaRPr lang="en-US" sz="1400" dirty="0">
              <a:solidFill>
                <a:srgbClr val="008000"/>
              </a:solidFill>
            </a:endParaRPr>
          </a:p>
        </p:txBody>
      </p:sp>
      <p:sp>
        <p:nvSpPr>
          <p:cNvPr id="90" name="TextBox 89"/>
          <p:cNvSpPr txBox="1"/>
          <p:nvPr/>
        </p:nvSpPr>
        <p:spPr>
          <a:xfrm>
            <a:off x="5870519" y="3953532"/>
            <a:ext cx="1428797" cy="523220"/>
          </a:xfrm>
          <a:prstGeom prst="rect">
            <a:avLst/>
          </a:prstGeom>
          <a:noFill/>
        </p:spPr>
        <p:txBody>
          <a:bodyPr wrap="none" rtlCol="0">
            <a:spAutoFit/>
          </a:bodyPr>
          <a:lstStyle/>
          <a:p>
            <a:pPr marL="342900" indent="-342900">
              <a:buAutoNum type="arabicParenBoth"/>
            </a:pPr>
            <a:r>
              <a:rPr lang="en-US" sz="1400" dirty="0" smtClean="0">
                <a:solidFill>
                  <a:srgbClr val="008000"/>
                </a:solidFill>
              </a:rPr>
              <a:t>Sam</a:t>
            </a:r>
          </a:p>
          <a:p>
            <a:pPr marL="342900" indent="-342900"/>
            <a:r>
              <a:rPr lang="en-US" sz="1400" dirty="0" smtClean="0">
                <a:solidFill>
                  <a:srgbClr val="008000"/>
                </a:solidFill>
              </a:rPr>
              <a:t>Collision incident</a:t>
            </a:r>
            <a:endParaRPr lang="en-US" sz="1400" dirty="0">
              <a:solidFill>
                <a:srgbClr val="008000"/>
              </a:solidFill>
            </a:endParaRPr>
          </a:p>
        </p:txBody>
      </p:sp>
      <p:sp>
        <p:nvSpPr>
          <p:cNvPr id="91" name="TextBox 90"/>
          <p:cNvSpPr txBox="1"/>
          <p:nvPr/>
        </p:nvSpPr>
        <p:spPr>
          <a:xfrm>
            <a:off x="2902103" y="1698701"/>
            <a:ext cx="806293" cy="523220"/>
          </a:xfrm>
          <a:prstGeom prst="rect">
            <a:avLst/>
          </a:prstGeom>
          <a:noFill/>
        </p:spPr>
        <p:txBody>
          <a:bodyPr wrap="none" rtlCol="0">
            <a:spAutoFit/>
          </a:bodyPr>
          <a:lstStyle/>
          <a:p>
            <a:r>
              <a:rPr lang="en-US" sz="1400" dirty="0" smtClean="0">
                <a:solidFill>
                  <a:srgbClr val="008000"/>
                </a:solidFill>
              </a:rPr>
              <a:t>(1)  John</a:t>
            </a:r>
          </a:p>
          <a:p>
            <a:r>
              <a:rPr lang="en-US" sz="1400" dirty="0" smtClean="0">
                <a:solidFill>
                  <a:srgbClr val="008000"/>
                </a:solidFill>
              </a:rPr>
              <a:t>1evac  </a:t>
            </a:r>
            <a:endParaRPr lang="en-US" sz="1400" dirty="0">
              <a:solidFill>
                <a:srgbClr val="008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a:bodyPr>
          <a:lstStyle/>
          <a:p>
            <a:r>
              <a:rPr lang="en-US" dirty="0" smtClean="0"/>
              <a:t>How many in a team to evacuate?</a:t>
            </a:r>
          </a:p>
          <a:p>
            <a:pPr lvl="1">
              <a:buFont typeface="Wingdings" charset="2"/>
              <a:buChar char="q"/>
            </a:pPr>
            <a:r>
              <a:rPr lang="en-US" dirty="0" smtClean="0"/>
              <a:t>3</a:t>
            </a:r>
          </a:p>
          <a:p>
            <a:pPr lvl="1">
              <a:buFont typeface="Wingdings" charset="2"/>
              <a:buChar char="q"/>
            </a:pPr>
            <a:r>
              <a:rPr lang="en-US" dirty="0" smtClean="0"/>
              <a:t>2</a:t>
            </a:r>
          </a:p>
          <a:p>
            <a:pPr lvl="1">
              <a:buFont typeface="Wingdings" charset="2"/>
              <a:buChar char="q"/>
            </a:pPr>
            <a:r>
              <a:rPr lang="en-US" dirty="0" smtClean="0"/>
              <a:t>1</a:t>
            </a:r>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 many in a team to evacuate?</a:t>
            </a:r>
          </a:p>
          <a:p>
            <a:pPr lvl="1">
              <a:buFont typeface="Wingdings" charset="2"/>
              <a:buChar char="ü"/>
            </a:pPr>
            <a:r>
              <a:rPr lang="en-US" dirty="0" smtClean="0">
                <a:solidFill>
                  <a:srgbClr val="0000FF"/>
                </a:solidFill>
              </a:rPr>
              <a:t>3</a:t>
            </a:r>
          </a:p>
          <a:p>
            <a:pPr lvl="2"/>
            <a:r>
              <a:rPr lang="en-US" i="1" dirty="0" smtClean="0">
                <a:solidFill>
                  <a:srgbClr val="0000FF"/>
                </a:solidFill>
              </a:rPr>
              <a:t>Teams of 3 ideal, Talker, </a:t>
            </a:r>
            <a:r>
              <a:rPr lang="en-US" i="1" dirty="0" err="1" smtClean="0">
                <a:solidFill>
                  <a:srgbClr val="0000FF"/>
                </a:solidFill>
              </a:rPr>
              <a:t>Belayer</a:t>
            </a:r>
            <a:r>
              <a:rPr lang="en-US" i="1" dirty="0" smtClean="0">
                <a:solidFill>
                  <a:srgbClr val="0000FF"/>
                </a:solidFill>
              </a:rPr>
              <a:t>, Back-up</a:t>
            </a:r>
          </a:p>
          <a:p>
            <a:pPr lvl="2"/>
            <a:r>
              <a:rPr lang="en-US" i="1" dirty="0" smtClean="0">
                <a:solidFill>
                  <a:srgbClr val="0000FF"/>
                </a:solidFill>
              </a:rPr>
              <a:t>Ability to check communication and safety</a:t>
            </a:r>
          </a:p>
          <a:p>
            <a:pPr lvl="2"/>
            <a:r>
              <a:rPr lang="en-US" i="1" dirty="0" smtClean="0">
                <a:solidFill>
                  <a:srgbClr val="0000FF"/>
                </a:solidFill>
              </a:rPr>
              <a:t>Backup could also work a tag line if needed to avoid a cliff or a creek</a:t>
            </a:r>
          </a:p>
          <a:p>
            <a:pPr lvl="2"/>
            <a:r>
              <a:rPr lang="en-US" i="1" dirty="0" smtClean="0">
                <a:solidFill>
                  <a:srgbClr val="0000FF"/>
                </a:solidFill>
              </a:rPr>
              <a:t>Back up very desirable if terrain difficulties could be a hazard to the </a:t>
            </a:r>
            <a:r>
              <a:rPr lang="en-US" i="1" dirty="0" err="1" smtClean="0">
                <a:solidFill>
                  <a:srgbClr val="0000FF"/>
                </a:solidFill>
              </a:rPr>
              <a:t>belayer</a:t>
            </a:r>
            <a:r>
              <a:rPr lang="en-US" i="1" dirty="0" smtClean="0">
                <a:solidFill>
                  <a:srgbClr val="0000FF"/>
                </a:solidFill>
              </a:rPr>
              <a:t> to avoid being dragged into a cliff or a creek</a:t>
            </a:r>
          </a:p>
          <a:p>
            <a:pPr lvl="1">
              <a:buFont typeface="Wingdings" charset="2"/>
              <a:buChar char="q"/>
            </a:pPr>
            <a:r>
              <a:rPr lang="en-US" dirty="0" smtClean="0">
                <a:solidFill>
                  <a:srgbClr val="0000FF"/>
                </a:solidFill>
              </a:rPr>
              <a:t>2</a:t>
            </a:r>
          </a:p>
          <a:p>
            <a:pPr lvl="2"/>
            <a:r>
              <a:rPr lang="en-US" i="1" dirty="0" smtClean="0">
                <a:solidFill>
                  <a:srgbClr val="0000FF"/>
                </a:solidFill>
              </a:rPr>
              <a:t>With a  resource shortage 2 is OK</a:t>
            </a:r>
          </a:p>
          <a:p>
            <a:pPr lvl="2"/>
            <a:r>
              <a:rPr lang="en-US" i="1" dirty="0" smtClean="0">
                <a:solidFill>
                  <a:srgbClr val="0000FF"/>
                </a:solidFill>
              </a:rPr>
              <a:t>Talker, </a:t>
            </a:r>
            <a:r>
              <a:rPr lang="en-US" i="1" dirty="0" err="1" smtClean="0">
                <a:solidFill>
                  <a:srgbClr val="0000FF"/>
                </a:solidFill>
              </a:rPr>
              <a:t>Belayer</a:t>
            </a:r>
            <a:endParaRPr lang="en-US" i="1" dirty="0" smtClean="0">
              <a:solidFill>
                <a:srgbClr val="0000FF"/>
              </a:solidFill>
            </a:endParaRPr>
          </a:p>
          <a:p>
            <a:pPr lvl="2"/>
            <a:r>
              <a:rPr lang="en-US" i="1" dirty="0" smtClean="0">
                <a:solidFill>
                  <a:srgbClr val="0000FF"/>
                </a:solidFill>
              </a:rPr>
              <a:t>Talker could handle a tag line or back-up</a:t>
            </a:r>
          </a:p>
          <a:p>
            <a:pPr lvl="1">
              <a:buFont typeface="Wingdings" charset="2"/>
              <a:buChar char="q"/>
            </a:pPr>
            <a:r>
              <a:rPr lang="en-US" dirty="0" smtClean="0">
                <a:solidFill>
                  <a:srgbClr val="0000FF"/>
                </a:solidFill>
              </a:rPr>
              <a:t>1</a:t>
            </a:r>
          </a:p>
          <a:p>
            <a:pPr lvl="2"/>
            <a:r>
              <a:rPr lang="en-US" i="1" dirty="0" smtClean="0">
                <a:solidFill>
                  <a:srgbClr val="0000FF"/>
                </a:solidFill>
              </a:rPr>
              <a:t>In a pinch 1 can talk and belay</a:t>
            </a:r>
          </a:p>
          <a:p>
            <a:pPr lvl="2"/>
            <a:r>
              <a:rPr lang="en-US" i="1" dirty="0" smtClean="0">
                <a:solidFill>
                  <a:srgbClr val="0000FF"/>
                </a:solidFill>
              </a:rPr>
              <a:t>OK for evacuating patrollers at the top of Chair X, as they are trained in evacuation, and a patroller not being lowered could talk and ensure communication closure for safety</a:t>
            </a:r>
          </a:p>
          <a:p>
            <a:pPr lvl="2"/>
            <a:endParaRPr lang="en-US" i="1" dirty="0" smtClean="0"/>
          </a:p>
          <a:p>
            <a:pPr lvl="2"/>
            <a:endParaRPr lang="en-US" dirty="0" smtClean="0"/>
          </a:p>
          <a:p>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(6 Revisited)</a:t>
            </a:r>
            <a:endParaRPr lang="en-US" dirty="0">
              <a:solidFill>
                <a:srgbClr val="0000FF"/>
              </a:solidFill>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t>Yet radio calls keep coming:</a:t>
            </a:r>
          </a:p>
          <a:p>
            <a:r>
              <a:rPr lang="en-US" dirty="0" smtClean="0"/>
              <a:t>3:57 PM Radio:  “Incident command at the top of Chair X from Lift maintenance, </a:t>
            </a:r>
            <a:r>
              <a:rPr lang="en-US" sz="3892" b="1" dirty="0" smtClean="0"/>
              <a:t>did you copy our last transmission</a:t>
            </a:r>
            <a:r>
              <a:rPr lang="en-US" dirty="0" smtClean="0"/>
              <a:t>, we need you to initiate evacuation of Chair X.”    </a:t>
            </a:r>
            <a:r>
              <a:rPr lang="en-US" i="1" dirty="0" smtClean="0">
                <a:solidFill>
                  <a:srgbClr val="0000FF"/>
                </a:solidFill>
              </a:rPr>
              <a:t>No longer necessary</a:t>
            </a:r>
          </a:p>
          <a:p>
            <a:r>
              <a:rPr lang="en-US" dirty="0" smtClean="0"/>
              <a:t>3:58 PM Radio:  “IC from Dispatch it seems you have an MCI in progress, what resources do you need.”  </a:t>
            </a:r>
            <a:r>
              <a:rPr lang="en-US" i="1" dirty="0" smtClean="0">
                <a:solidFill>
                  <a:srgbClr val="0000FF"/>
                </a:solidFill>
              </a:rPr>
              <a:t>Should now be conversation with Medical Group Leader</a:t>
            </a:r>
          </a:p>
          <a:p>
            <a:endParaRPr lang="en-US" dirty="0" smtClean="0"/>
          </a:p>
          <a:p>
            <a:r>
              <a:rPr lang="en-US" dirty="0" smtClean="0"/>
              <a:t>3:59 PM Radio:  “Lift Operations from Sam, detain the offending person and call Security.  Dispatch, stand by for short report on the injured child.”</a:t>
            </a:r>
          </a:p>
          <a:p>
            <a:r>
              <a:rPr lang="en-US" dirty="0" smtClean="0"/>
              <a:t>4:01 PM Radio:  “Dispatch from Sam, on scene of collision.  6 year old girl.  May have lost consciousness but now responsive.  Upper left abdominal pain to palpation.  Pulse 110, respirations 34.”</a:t>
            </a:r>
            <a:r>
              <a:rPr lang="en-US" i="1" dirty="0" smtClean="0">
                <a:solidFill>
                  <a:srgbClr val="0000FF"/>
                </a:solidFill>
              </a:rPr>
              <a:t>Sam’s calls should now be with on the alternative radio channel</a:t>
            </a:r>
          </a:p>
          <a:p>
            <a:endParaRPr lang="en-US" dirty="0" smtClean="0"/>
          </a:p>
          <a:p>
            <a:r>
              <a:rPr lang="en-US" dirty="0" smtClean="0"/>
              <a:t>4:03 PM Radio:  “IC from Summit Patrol Supervisor, I have just arrived at Dispatch from one of the other areas.</a:t>
            </a:r>
            <a:endParaRPr lang="en-US" i="1" dirty="0" smtClean="0">
              <a:solidFill>
                <a:srgbClr val="0000FF"/>
              </a:solidFill>
            </a:endParaRPr>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43</a:t>
            </a:fld>
            <a:endParaRPr lang="en-US"/>
          </a:p>
        </p:txBody>
      </p:sp>
      <p:cxnSp>
        <p:nvCxnSpPr>
          <p:cNvPr id="5" name="Straight Connector 4"/>
          <p:cNvCxnSpPr/>
          <p:nvPr/>
        </p:nvCxnSpPr>
        <p:spPr>
          <a:xfrm>
            <a:off x="793768" y="2055520"/>
            <a:ext cx="7661951"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93768" y="2296249"/>
            <a:ext cx="7661951"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93768" y="2532809"/>
            <a:ext cx="860612"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793768" y="4512117"/>
            <a:ext cx="3642978"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793768" y="2806376"/>
            <a:ext cx="7661951"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93768" y="3030393"/>
            <a:ext cx="2264328"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93768" y="3559559"/>
            <a:ext cx="7661951"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793768" y="3800288"/>
            <a:ext cx="7661951"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793768" y="4052522"/>
            <a:ext cx="7661951"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793768" y="4293251"/>
            <a:ext cx="7661951"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any better?</a:t>
            </a:r>
            <a:endParaRPr lang="en-US" dirty="0"/>
          </a:p>
        </p:txBody>
      </p:sp>
      <p:sp>
        <p:nvSpPr>
          <p:cNvPr id="3" name="Content Placeholder 2"/>
          <p:cNvSpPr>
            <a:spLocks noGrp="1"/>
          </p:cNvSpPr>
          <p:nvPr>
            <p:ph idx="1"/>
          </p:nvPr>
        </p:nvSpPr>
        <p:spPr>
          <a:xfrm>
            <a:off x="457200" y="1417638"/>
            <a:ext cx="8229600" cy="5440362"/>
          </a:xfrm>
        </p:spPr>
        <p:txBody>
          <a:bodyPr>
            <a:normAutofit fontScale="92500" lnSpcReduction="10000"/>
          </a:bodyPr>
          <a:lstStyle/>
          <a:p>
            <a:r>
              <a:rPr lang="en-US" dirty="0" smtClean="0"/>
              <a:t>Communication control reinstated</a:t>
            </a:r>
          </a:p>
          <a:p>
            <a:r>
              <a:rPr lang="en-US" dirty="0" smtClean="0"/>
              <a:t>Resources assigned and on their way</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More to do, right?</a:t>
            </a:r>
            <a:endParaRPr lang="en-US" dirty="0"/>
          </a:p>
        </p:txBody>
      </p:sp>
      <p:sp>
        <p:nvSpPr>
          <p:cNvPr id="4" name="TextBox 3"/>
          <p:cNvSpPr txBox="1"/>
          <p:nvPr/>
        </p:nvSpPr>
        <p:spPr>
          <a:xfrm>
            <a:off x="775941" y="2548467"/>
            <a:ext cx="3313460" cy="2646878"/>
          </a:xfrm>
          <a:prstGeom prst="rect">
            <a:avLst/>
          </a:prstGeom>
          <a:noFill/>
        </p:spPr>
        <p:txBody>
          <a:bodyPr wrap="square" rtlCol="0">
            <a:spAutoFit/>
          </a:bodyPr>
          <a:lstStyle/>
          <a:p>
            <a:pPr>
              <a:spcAft>
                <a:spcPts val="600"/>
              </a:spcAft>
            </a:pPr>
            <a:r>
              <a:rPr lang="en-US" sz="1600" b="1" u="sng" dirty="0" smtClean="0"/>
              <a:t>Base case</a:t>
            </a:r>
          </a:p>
          <a:p>
            <a:pPr lvl="1" indent="-233363">
              <a:spcAft>
                <a:spcPts val="600"/>
              </a:spcAft>
              <a:buFont typeface="Arial"/>
              <a:buChar char="•"/>
            </a:pPr>
            <a:r>
              <a:rPr lang="en-US" sz="1200" dirty="0" smtClean="0"/>
              <a:t>3:39 PM You established as Incident Command</a:t>
            </a:r>
          </a:p>
          <a:p>
            <a:pPr lvl="1" indent="-233363">
              <a:spcAft>
                <a:spcPts val="600"/>
              </a:spcAft>
              <a:buFont typeface="Arial"/>
              <a:buChar char="•"/>
            </a:pPr>
            <a:r>
              <a:rPr lang="en-US" sz="1200" dirty="0" smtClean="0"/>
              <a:t>3:41 PM Chris dispatched to check Tower 8</a:t>
            </a:r>
          </a:p>
          <a:p>
            <a:pPr lvl="1" indent="-233363">
              <a:spcAft>
                <a:spcPts val="600"/>
              </a:spcAft>
              <a:buFont typeface="Arial"/>
              <a:buChar char="•"/>
            </a:pPr>
            <a:r>
              <a:rPr lang="en-US" sz="1200" dirty="0" smtClean="0"/>
              <a:t>3:44 MCI identified</a:t>
            </a:r>
          </a:p>
          <a:p>
            <a:pPr lvl="1" indent="-233363">
              <a:spcAft>
                <a:spcPts val="600"/>
              </a:spcAft>
              <a:buFont typeface="Arial"/>
              <a:buChar char="•"/>
            </a:pPr>
            <a:r>
              <a:rPr lang="en-US" sz="1200" dirty="0" smtClean="0"/>
              <a:t>3:45 PM Lift </a:t>
            </a:r>
            <a:r>
              <a:rPr lang="en-US" sz="1200" dirty="0" err="1" smtClean="0"/>
              <a:t>Evac</a:t>
            </a:r>
            <a:r>
              <a:rPr lang="en-US" sz="1200" dirty="0" smtClean="0"/>
              <a:t> requested</a:t>
            </a:r>
          </a:p>
          <a:p>
            <a:pPr lvl="1" indent="-233363">
              <a:spcAft>
                <a:spcPts val="600"/>
              </a:spcAft>
              <a:buFont typeface="Arial"/>
              <a:buChar char="•"/>
            </a:pPr>
            <a:r>
              <a:rPr lang="en-US" sz="1200" dirty="0" smtClean="0"/>
              <a:t>By 3:53 PM No one else assigned or dispatched</a:t>
            </a:r>
          </a:p>
          <a:p>
            <a:pPr lvl="1" indent="-233363">
              <a:spcAft>
                <a:spcPts val="600"/>
              </a:spcAft>
              <a:buFont typeface="Arial"/>
              <a:buChar char="•"/>
            </a:pPr>
            <a:r>
              <a:rPr lang="en-US" sz="1200" dirty="0" smtClean="0"/>
              <a:t>As of 4:03 PM Lift Maintenance’s request for evacuation remained unacknowledged, lift lock out not established</a:t>
            </a:r>
          </a:p>
        </p:txBody>
      </p:sp>
      <p:sp>
        <p:nvSpPr>
          <p:cNvPr id="6" name="TextBox 5"/>
          <p:cNvSpPr txBox="1"/>
          <p:nvPr/>
        </p:nvSpPr>
        <p:spPr>
          <a:xfrm>
            <a:off x="5054600" y="2548467"/>
            <a:ext cx="3632199" cy="4524315"/>
          </a:xfrm>
          <a:prstGeom prst="rect">
            <a:avLst/>
          </a:prstGeom>
          <a:noFill/>
        </p:spPr>
        <p:txBody>
          <a:bodyPr wrap="square" rtlCol="0">
            <a:spAutoFit/>
          </a:bodyPr>
          <a:lstStyle/>
          <a:p>
            <a:pPr>
              <a:spcAft>
                <a:spcPts val="600"/>
              </a:spcAft>
            </a:pPr>
            <a:r>
              <a:rPr lang="en-US" sz="1600" b="1" u="sng" dirty="0" smtClean="0"/>
              <a:t>Revisited case</a:t>
            </a:r>
          </a:p>
          <a:p>
            <a:pPr lvl="1" indent="-233363">
              <a:spcAft>
                <a:spcPts val="600"/>
              </a:spcAft>
              <a:buFont typeface="Arial"/>
              <a:buChar char="•"/>
            </a:pPr>
            <a:r>
              <a:rPr lang="en-US" sz="1200" dirty="0" smtClean="0"/>
              <a:t>3:39 PM You established as Incident Command</a:t>
            </a:r>
          </a:p>
          <a:p>
            <a:pPr lvl="1" indent="-233363">
              <a:spcAft>
                <a:spcPts val="600"/>
              </a:spcAft>
              <a:buFont typeface="Arial"/>
              <a:buChar char="•"/>
            </a:pPr>
            <a:r>
              <a:rPr lang="en-US" sz="1200" dirty="0" smtClean="0"/>
              <a:t>3:41 PM Chris dispatched to check Tower 8</a:t>
            </a:r>
          </a:p>
          <a:p>
            <a:pPr lvl="1" indent="-233363">
              <a:spcAft>
                <a:spcPts val="600"/>
              </a:spcAft>
              <a:buFont typeface="Arial"/>
              <a:buChar char="•"/>
            </a:pPr>
            <a:r>
              <a:rPr lang="en-US" sz="1200" dirty="0" smtClean="0"/>
              <a:t>3:44 MCI identified</a:t>
            </a:r>
          </a:p>
          <a:p>
            <a:pPr lvl="1" indent="-233363">
              <a:spcAft>
                <a:spcPts val="600"/>
              </a:spcAft>
              <a:buFont typeface="Arial"/>
              <a:buChar char="•"/>
            </a:pPr>
            <a:r>
              <a:rPr lang="en-US" sz="1200" dirty="0" smtClean="0"/>
              <a:t>3:45 PM Lift </a:t>
            </a:r>
            <a:r>
              <a:rPr lang="en-US" sz="1200" dirty="0" err="1" smtClean="0"/>
              <a:t>Evac</a:t>
            </a:r>
            <a:r>
              <a:rPr lang="en-US" sz="1200" dirty="0" smtClean="0"/>
              <a:t> requested</a:t>
            </a:r>
          </a:p>
          <a:p>
            <a:pPr lvl="1" indent="-233363">
              <a:spcAft>
                <a:spcPts val="600"/>
              </a:spcAft>
              <a:buFont typeface="Arial"/>
              <a:buChar char="•"/>
            </a:pPr>
            <a:r>
              <a:rPr lang="en-US" sz="1200" dirty="0" smtClean="0"/>
              <a:t>3:46 PM lift locked </a:t>
            </a:r>
            <a:r>
              <a:rPr lang="en-US" sz="1200" dirty="0" smtClean="0"/>
              <a:t>out and tagged</a:t>
            </a:r>
          </a:p>
          <a:p>
            <a:pPr lvl="1" indent="-233363">
              <a:spcAft>
                <a:spcPts val="600"/>
              </a:spcAft>
              <a:buFont typeface="Arial"/>
              <a:buChar char="•"/>
            </a:pPr>
            <a:r>
              <a:rPr lang="en-US" sz="1200" dirty="0" smtClean="0"/>
              <a:t>3:49 PM Base command established</a:t>
            </a:r>
          </a:p>
          <a:p>
            <a:pPr lvl="1" indent="-233363">
              <a:spcAft>
                <a:spcPts val="600"/>
              </a:spcAft>
              <a:buFont typeface="Arial"/>
              <a:buChar char="•"/>
            </a:pPr>
            <a:r>
              <a:rPr lang="en-US" sz="1200" dirty="0" smtClean="0"/>
              <a:t>3:52 PM Medical Group command established</a:t>
            </a:r>
          </a:p>
          <a:p>
            <a:pPr lvl="1" indent="-233363">
              <a:spcAft>
                <a:spcPts val="600"/>
              </a:spcAft>
              <a:buFont typeface="Arial"/>
              <a:buChar char="•"/>
            </a:pPr>
            <a:r>
              <a:rPr lang="en-US" sz="1200" dirty="0" smtClean="0"/>
              <a:t>3:54 PM ski the line assigned</a:t>
            </a:r>
          </a:p>
          <a:p>
            <a:pPr lvl="1" indent="-233363">
              <a:spcAft>
                <a:spcPts val="600"/>
              </a:spcAft>
              <a:buFont typeface="Arial"/>
              <a:buChar char="•"/>
            </a:pPr>
            <a:r>
              <a:rPr lang="en-US" sz="1200" dirty="0" smtClean="0"/>
              <a:t>By 4:03 PM you have started to deploy </a:t>
            </a:r>
          </a:p>
          <a:p>
            <a:pPr lvl="2" indent="-233363">
              <a:spcAft>
                <a:spcPts val="600"/>
              </a:spcAft>
              <a:buFont typeface="Arial"/>
              <a:buChar char="•"/>
            </a:pPr>
            <a:r>
              <a:rPr lang="en-US" sz="1200" dirty="0" smtClean="0"/>
              <a:t>16 patrollers</a:t>
            </a:r>
          </a:p>
          <a:p>
            <a:pPr lvl="2" indent="-233363">
              <a:spcAft>
                <a:spcPts val="600"/>
              </a:spcAft>
              <a:buFont typeface="Arial"/>
              <a:buChar char="•"/>
            </a:pPr>
            <a:r>
              <a:rPr lang="en-US" sz="1200" dirty="0" smtClean="0"/>
              <a:t> 4 toboggans, </a:t>
            </a:r>
          </a:p>
          <a:p>
            <a:pPr lvl="2" indent="-233363">
              <a:spcAft>
                <a:spcPts val="600"/>
              </a:spcAft>
              <a:buFont typeface="Arial"/>
              <a:buChar char="•"/>
            </a:pPr>
            <a:r>
              <a:rPr lang="en-US" sz="1200" dirty="0" smtClean="0"/>
              <a:t>3 backboards</a:t>
            </a:r>
          </a:p>
          <a:p>
            <a:pPr lvl="2" indent="-233363">
              <a:spcAft>
                <a:spcPts val="600"/>
              </a:spcAft>
              <a:buFont typeface="Arial"/>
              <a:buChar char="•"/>
            </a:pPr>
            <a:r>
              <a:rPr lang="en-US" sz="1200" dirty="0" smtClean="0"/>
              <a:t>3 O2 tanks</a:t>
            </a:r>
          </a:p>
          <a:p>
            <a:pPr lvl="2" indent="-233363">
              <a:spcAft>
                <a:spcPts val="600"/>
              </a:spcAft>
              <a:buFont typeface="Arial"/>
              <a:buChar char="•"/>
            </a:pPr>
            <a:r>
              <a:rPr lang="en-US" sz="1200" dirty="0" smtClean="0"/>
              <a:t>10 </a:t>
            </a:r>
            <a:r>
              <a:rPr lang="en-US" sz="1200" dirty="0" err="1" smtClean="0"/>
              <a:t>evac</a:t>
            </a:r>
            <a:r>
              <a:rPr lang="en-US" sz="1200" dirty="0" smtClean="0"/>
              <a:t> seats</a:t>
            </a:r>
          </a:p>
          <a:p>
            <a:pPr lvl="1" indent="-233363">
              <a:spcAft>
                <a:spcPts val="600"/>
              </a:spcAft>
              <a:buFont typeface="Arial"/>
              <a:buChar char="•"/>
            </a:pPr>
            <a:endParaRPr lang="en-US" sz="1200" dirty="0" smtClean="0"/>
          </a:p>
          <a:p>
            <a:pPr lvl="1" indent="-233363">
              <a:spcAft>
                <a:spcPts val="600"/>
              </a:spcAft>
              <a:buFont typeface="Arial"/>
              <a:buChar char="•"/>
            </a:pPr>
            <a:endParaRPr lang="en-US" sz="1200" dirty="0" smtClean="0"/>
          </a:p>
        </p:txBody>
      </p:sp>
      <p:sp>
        <p:nvSpPr>
          <p:cNvPr id="7" name="Slide Number Placeholder 6"/>
          <p:cNvSpPr>
            <a:spLocks noGrp="1"/>
          </p:cNvSpPr>
          <p:nvPr>
            <p:ph type="sldNum" sz="quarter" idx="12"/>
          </p:nvPr>
        </p:nvSpPr>
        <p:spPr/>
        <p:txBody>
          <a:bodyPr/>
          <a:lstStyle/>
          <a:p>
            <a:fld id="{570BCC86-4A72-BA45-9E08-980398CDF0BE}"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a:xfrm>
            <a:off x="457200" y="1417638"/>
            <a:ext cx="8229600" cy="5257800"/>
          </a:xfrm>
        </p:spPr>
        <p:txBody>
          <a:bodyPr>
            <a:normAutofit fontScale="62500" lnSpcReduction="20000"/>
          </a:bodyPr>
          <a:lstStyle/>
          <a:p>
            <a:r>
              <a:rPr lang="en-US" dirty="0" smtClean="0"/>
              <a:t>4:03 PM Radio:  “IC from Summit Patrol Supervisor, I have just arrived at Dispatch from one of the other areas.”  </a:t>
            </a:r>
            <a:r>
              <a:rPr lang="en-US" i="1" dirty="0" smtClean="0">
                <a:solidFill>
                  <a:srgbClr val="0000FF"/>
                </a:solidFill>
              </a:rPr>
              <a:t>What about this?</a:t>
            </a:r>
          </a:p>
          <a:p>
            <a:pPr>
              <a:buNone/>
            </a:pPr>
            <a:endParaRPr lang="en-US" dirty="0" smtClean="0"/>
          </a:p>
          <a:p>
            <a:pPr>
              <a:buNone/>
            </a:pPr>
            <a:r>
              <a:rPr lang="en-US" dirty="0" smtClean="0"/>
              <a:t>Yes or No:</a:t>
            </a:r>
          </a:p>
          <a:p>
            <a:pPr lvl="1">
              <a:spcAft>
                <a:spcPts val="600"/>
              </a:spcAft>
              <a:buFont typeface="Wingdings" charset="2"/>
              <a:buChar char="q"/>
            </a:pPr>
            <a:r>
              <a:rPr lang="en-US" dirty="0" smtClean="0"/>
              <a:t>Should Incident Command be transferred from you to the Summit Patrol Supervisor at Dispatch, allowing you to assume Lift Evacuation Rescue Group leadership and let the Summit Patrol Supervisor grapple with overall incident issues and questions?</a:t>
            </a:r>
          </a:p>
          <a:p>
            <a:pPr marL="1144588" indent="-225425" defTabSz="454025"/>
            <a:r>
              <a:rPr lang="en-US" sz="2800" i="1" dirty="0" smtClean="0">
                <a:solidFill>
                  <a:srgbClr val="0000FF"/>
                </a:solidFill>
              </a:rPr>
              <a:t>It seems you as Incident Command may have reached a point where the situation has become overwhelming.</a:t>
            </a:r>
          </a:p>
          <a:p>
            <a:pPr marL="1144588" indent="-225425" defTabSz="454025"/>
            <a:r>
              <a:rPr lang="en-US" sz="2800" i="1" dirty="0" smtClean="0">
                <a:solidFill>
                  <a:srgbClr val="0000FF"/>
                </a:solidFill>
              </a:rPr>
              <a:t>Transfer of Incident Command to the Summit Patrol Supervisor may be the best decision.  In fact the Supervisor will likely demand transfer.</a:t>
            </a:r>
          </a:p>
          <a:p>
            <a:pPr marL="1144588" indent="-225425" defTabSz="454025"/>
            <a:r>
              <a:rPr lang="en-US" sz="2800" i="1" dirty="0" smtClean="0">
                <a:solidFill>
                  <a:srgbClr val="0000FF"/>
                </a:solidFill>
              </a:rPr>
              <a:t>The questions you are grappling with should transfer also.</a:t>
            </a:r>
          </a:p>
          <a:p>
            <a:pPr marL="1144588" indent="-225425" defTabSz="454025"/>
            <a:r>
              <a:rPr lang="en-US" sz="2800" i="1" dirty="0" smtClean="0">
                <a:solidFill>
                  <a:srgbClr val="0000FF"/>
                </a:solidFill>
              </a:rPr>
              <a:t>But with a quick and succinct debriefing of events to date, including a description of the scribes resource map.  Note you may be able to photograph the map and transfer it to Base via Cell Phone</a:t>
            </a:r>
          </a:p>
          <a:p>
            <a:pPr marL="1144588" indent="-225425" defTabSz="454025"/>
            <a:r>
              <a:rPr lang="en-US" sz="2800" i="1" dirty="0" smtClean="0">
                <a:solidFill>
                  <a:srgbClr val="0000FF"/>
                </a:solidFill>
              </a:rPr>
              <a:t>Doing this would free you to be the on-site Rescue Group leadership for the lift evacuation.</a:t>
            </a:r>
          </a:p>
          <a:p>
            <a:pPr lvl="1">
              <a:spcAft>
                <a:spcPts val="600"/>
              </a:spcAft>
              <a:buFont typeface="Wingdings" charset="2"/>
              <a:buChar char="q"/>
            </a:pPr>
            <a:endParaRPr lang="en-US" sz="2400" dirty="0" smtClean="0"/>
          </a:p>
          <a:p>
            <a:pPr lvl="1">
              <a:spcAft>
                <a:spcPts val="600"/>
              </a:spcAft>
              <a:buFont typeface="Wingdings" charset="2"/>
              <a:buChar char="q"/>
            </a:pPr>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Summit Patrol Supervisor</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Assume the Summit Patrol Supervisor intends to take over Incident Command.</a:t>
            </a:r>
          </a:p>
          <a:p>
            <a:endParaRPr lang="en-US" dirty="0" smtClean="0"/>
          </a:p>
          <a:p>
            <a:r>
              <a:rPr lang="en-US" dirty="0" smtClean="0"/>
              <a:t>Based on their larger responsibilities for overall risk management and safety for all the ski areas, as well as budget responsibility for paid resources, what are some of the considerations they need to deal with:</a:t>
            </a:r>
          </a:p>
          <a:p>
            <a:pPr lvl="1"/>
            <a:r>
              <a:rPr lang="en-US" dirty="0" smtClean="0"/>
              <a:t>How to get a picture of what has happened to date and is underway</a:t>
            </a:r>
          </a:p>
          <a:p>
            <a:pPr lvl="1"/>
            <a:r>
              <a:rPr lang="en-US" dirty="0" smtClean="0"/>
              <a:t>Considering the situation:</a:t>
            </a:r>
          </a:p>
          <a:p>
            <a:pPr lvl="2"/>
            <a:r>
              <a:rPr lang="en-US" dirty="0" smtClean="0"/>
              <a:t>A Lift Evacuation and an MCI underway</a:t>
            </a:r>
          </a:p>
          <a:p>
            <a:pPr lvl="2"/>
            <a:r>
              <a:rPr lang="en-US" dirty="0" smtClean="0"/>
              <a:t>At least one other possibly serious incident underway</a:t>
            </a:r>
          </a:p>
          <a:p>
            <a:pPr lvl="2"/>
            <a:r>
              <a:rPr lang="en-US" dirty="0" smtClean="0"/>
              <a:t>Shortness of resources</a:t>
            </a:r>
          </a:p>
          <a:p>
            <a:pPr lvl="2"/>
            <a:r>
              <a:rPr lang="en-US" dirty="0" smtClean="0"/>
              <a:t>Chair X almost certainly closed for the day</a:t>
            </a:r>
          </a:p>
          <a:p>
            <a:pPr lvl="2"/>
            <a:r>
              <a:rPr lang="en-US" dirty="0" smtClean="0"/>
              <a:t>Cold weather</a:t>
            </a:r>
          </a:p>
          <a:p>
            <a:pPr lvl="2"/>
            <a:r>
              <a:rPr lang="en-US" dirty="0" smtClean="0"/>
              <a:t>Sweep 57 minutes away</a:t>
            </a:r>
          </a:p>
          <a:p>
            <a:pPr lvl="1">
              <a:buClr>
                <a:schemeClr val="bg1"/>
              </a:buClr>
            </a:pPr>
            <a:r>
              <a:rPr lang="en-US" dirty="0" smtClean="0"/>
              <a:t>Should a decision be made to: </a:t>
            </a:r>
          </a:p>
          <a:p>
            <a:pPr lvl="2"/>
            <a:r>
              <a:rPr lang="en-US" dirty="0" smtClean="0"/>
              <a:t>Stop loading all lifts at this area?</a:t>
            </a:r>
          </a:p>
          <a:p>
            <a:pPr lvl="2"/>
            <a:r>
              <a:rPr lang="en-US" dirty="0" smtClean="0"/>
              <a:t>Keep Lift Operations on hand at Chair Y to move Medical and Evacuation resources up as high as possible?</a:t>
            </a:r>
          </a:p>
          <a:p>
            <a:pPr lvl="2"/>
            <a:r>
              <a:rPr lang="en-US" dirty="0" smtClean="0"/>
              <a:t>Possibly closing selected chairs at other areas to free up resources?</a:t>
            </a:r>
          </a:p>
          <a:p>
            <a:pPr lvl="2">
              <a:buClr>
                <a:schemeClr val="tx1"/>
              </a:buClr>
            </a:pPr>
            <a:r>
              <a:rPr lang="en-US" dirty="0" smtClean="0"/>
              <a:t>Delay sweep of the mountain until resources become available?</a:t>
            </a:r>
          </a:p>
          <a:p>
            <a:pPr lvl="1"/>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Summit Patrol Supervisor</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Assume the Summit Patrol Supervisor intends to take over Incident Command.</a:t>
            </a:r>
          </a:p>
          <a:p>
            <a:endParaRPr lang="en-US" dirty="0" smtClean="0"/>
          </a:p>
          <a:p>
            <a:r>
              <a:rPr lang="en-US" dirty="0" smtClean="0"/>
              <a:t>Based on their larger responsibilities for overall risk management and safety for all the ski areas, as well as budget responsibility for paid resources, what are some of the considerations they need to deal with:</a:t>
            </a:r>
          </a:p>
          <a:p>
            <a:pPr lvl="1"/>
            <a:r>
              <a:rPr lang="en-US" dirty="0" smtClean="0"/>
              <a:t>How to get a picture of what has happened to date and is underway</a:t>
            </a:r>
          </a:p>
          <a:p>
            <a:pPr lvl="1"/>
            <a:r>
              <a:rPr lang="en-US" dirty="0" smtClean="0"/>
              <a:t>Considering the situation:</a:t>
            </a:r>
          </a:p>
          <a:p>
            <a:pPr lvl="2"/>
            <a:r>
              <a:rPr lang="en-US" dirty="0" smtClean="0"/>
              <a:t>A Lift Evacuation and an MCI underway</a:t>
            </a:r>
          </a:p>
          <a:p>
            <a:pPr lvl="2"/>
            <a:r>
              <a:rPr lang="en-US" dirty="0" smtClean="0"/>
              <a:t>At least one other possibly serious incident underway</a:t>
            </a:r>
          </a:p>
          <a:p>
            <a:pPr lvl="2"/>
            <a:r>
              <a:rPr lang="en-US" dirty="0" smtClean="0"/>
              <a:t>Shortness of resources</a:t>
            </a:r>
          </a:p>
          <a:p>
            <a:pPr lvl="2"/>
            <a:r>
              <a:rPr lang="en-US" dirty="0" smtClean="0"/>
              <a:t>Chair X almost certainly closed for the day</a:t>
            </a:r>
          </a:p>
          <a:p>
            <a:pPr lvl="2"/>
            <a:r>
              <a:rPr lang="en-US" dirty="0" smtClean="0"/>
              <a:t>Cold weather</a:t>
            </a:r>
          </a:p>
          <a:p>
            <a:pPr lvl="2"/>
            <a:r>
              <a:rPr lang="en-US" dirty="0" smtClean="0"/>
              <a:t>Sweep 57 minutes away</a:t>
            </a:r>
          </a:p>
          <a:p>
            <a:pPr lvl="1">
              <a:buClr>
                <a:schemeClr val="bg1"/>
              </a:buClr>
            </a:pPr>
            <a:r>
              <a:rPr lang="en-US" dirty="0" smtClean="0"/>
              <a:t>Should a decision be made to: </a:t>
            </a:r>
          </a:p>
          <a:p>
            <a:pPr lvl="2"/>
            <a:r>
              <a:rPr lang="en-US" dirty="0" smtClean="0"/>
              <a:t>Stop loading all lifts at this area?</a:t>
            </a:r>
          </a:p>
          <a:p>
            <a:pPr lvl="2"/>
            <a:r>
              <a:rPr lang="en-US" dirty="0" smtClean="0"/>
              <a:t>Keep Lift Operations on hand at Chair Y to move Medical and Evacuation resources up as high as possible?</a:t>
            </a:r>
          </a:p>
          <a:p>
            <a:pPr lvl="2"/>
            <a:r>
              <a:rPr lang="en-US" dirty="0" smtClean="0"/>
              <a:t>Possibly closing selected chairs at other areas to free up resources?</a:t>
            </a:r>
          </a:p>
          <a:p>
            <a:pPr lvl="2">
              <a:buClr>
                <a:schemeClr val="tx1"/>
              </a:buClr>
            </a:pPr>
            <a:r>
              <a:rPr lang="en-US" dirty="0" smtClean="0"/>
              <a:t>Delay sweep of the mountain until resources become available?</a:t>
            </a:r>
          </a:p>
          <a:p>
            <a:pPr>
              <a:buClr>
                <a:schemeClr val="tx1"/>
              </a:buClr>
              <a:buNone/>
            </a:pP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47</a:t>
            </a:fld>
            <a:endParaRPr lang="en-US"/>
          </a:p>
        </p:txBody>
      </p:sp>
      <p:sp>
        <p:nvSpPr>
          <p:cNvPr id="5" name="TextBox 4"/>
          <p:cNvSpPr txBox="1"/>
          <p:nvPr/>
        </p:nvSpPr>
        <p:spPr>
          <a:xfrm>
            <a:off x="698499" y="5840477"/>
            <a:ext cx="7691967" cy="923330"/>
          </a:xfrm>
          <a:prstGeom prst="rect">
            <a:avLst/>
          </a:prstGeom>
          <a:noFill/>
        </p:spPr>
        <p:txBody>
          <a:bodyPr wrap="square" rtlCol="0">
            <a:spAutoFit/>
          </a:bodyPr>
          <a:lstStyle/>
          <a:p>
            <a:pPr algn="ctr"/>
            <a:r>
              <a:rPr lang="en-US" i="1" dirty="0" smtClean="0">
                <a:solidFill>
                  <a:srgbClr val="0000FF"/>
                </a:solidFill>
              </a:rPr>
              <a:t>Our  current  Summit Patrol Supervisor indicated it likely  he would elect to close down the area early in a real situation similar to this scenario</a:t>
            </a:r>
          </a:p>
          <a:p>
            <a:pPr algn="ct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(7)</a:t>
            </a:r>
            <a:endParaRPr lang="en-US" dirty="0">
              <a:solidFill>
                <a:srgbClr val="0000FF"/>
              </a:solidFill>
            </a:endParaRPr>
          </a:p>
        </p:txBody>
      </p:sp>
      <p:sp>
        <p:nvSpPr>
          <p:cNvPr id="3" name="Content Placeholder 2"/>
          <p:cNvSpPr>
            <a:spLocks noGrp="1"/>
          </p:cNvSpPr>
          <p:nvPr>
            <p:ph idx="1"/>
          </p:nvPr>
        </p:nvSpPr>
        <p:spPr>
          <a:xfrm>
            <a:off x="457200" y="1600200"/>
            <a:ext cx="8229600" cy="5036326"/>
          </a:xfrm>
        </p:spPr>
        <p:txBody>
          <a:bodyPr>
            <a:normAutofit fontScale="62500" lnSpcReduction="20000"/>
          </a:bodyPr>
          <a:lstStyle/>
          <a:p>
            <a:pPr>
              <a:spcAft>
                <a:spcPts val="600"/>
              </a:spcAft>
            </a:pPr>
            <a:r>
              <a:rPr lang="en-US" dirty="0" smtClean="0"/>
              <a:t>4:05 PM Radio:  “IC from Summit Patrol Supervisor, please prepare to transfer overall Incident Command to me at Base, and assume Evacuation, Rescue Group Leadership.  I need to get some things done first.”</a:t>
            </a:r>
          </a:p>
          <a:p>
            <a:pPr>
              <a:spcAft>
                <a:spcPts val="600"/>
              </a:spcAft>
            </a:pPr>
            <a:r>
              <a:rPr lang="en-US" dirty="0" smtClean="0"/>
              <a:t>4:05 PM Radio:  “Summit Patrol Super visor from IC, will do, let me know when you are ready.”</a:t>
            </a:r>
          </a:p>
          <a:p>
            <a:pPr>
              <a:spcAft>
                <a:spcPts val="600"/>
              </a:spcAft>
            </a:pPr>
            <a:r>
              <a:rPr lang="en-US" dirty="0" smtClean="0"/>
              <a:t>4:06 PM Voice:  “John, please use my cell phone to photograph your scribe log and area map, so we can send them to Base when they are ready.”</a:t>
            </a:r>
          </a:p>
          <a:p>
            <a:pPr>
              <a:spcAft>
                <a:spcPts val="600"/>
              </a:spcAft>
            </a:pPr>
            <a:endParaRPr lang="en-US" dirty="0" smtClean="0"/>
          </a:p>
          <a:p>
            <a:pPr algn="ctr">
              <a:spcAft>
                <a:spcPts val="600"/>
              </a:spcAft>
            </a:pPr>
            <a:endParaRPr lang="en-US" dirty="0" smtClean="0"/>
          </a:p>
          <a:p>
            <a:pPr marL="52388" indent="-52388" algn="ctr">
              <a:spcAft>
                <a:spcPts val="600"/>
              </a:spcAft>
              <a:buNone/>
            </a:pPr>
            <a:r>
              <a:rPr lang="en-US" i="1" dirty="0" smtClean="0">
                <a:solidFill>
                  <a:srgbClr val="0000FF"/>
                </a:solidFill>
              </a:rPr>
              <a:t>Technology that we did not have some years ago. Note some cell phones may have dead spots at the top of some of our lifts, so this may not be an option.</a:t>
            </a:r>
          </a:p>
          <a:p>
            <a:pPr marL="52388" indent="-52388" algn="ctr">
              <a:spcAft>
                <a:spcPts val="600"/>
              </a:spcAft>
              <a:buNone/>
            </a:pPr>
            <a:endParaRPr lang="en-US" i="1" dirty="0" smtClean="0">
              <a:solidFill>
                <a:srgbClr val="0000FF"/>
              </a:solidFill>
            </a:endParaRPr>
          </a:p>
          <a:p>
            <a:pPr marL="52388" indent="-52388" algn="ctr">
              <a:spcAft>
                <a:spcPts val="600"/>
              </a:spcAft>
              <a:buNone/>
            </a:pPr>
            <a:r>
              <a:rPr lang="en-US" i="1" dirty="0" smtClean="0">
                <a:solidFill>
                  <a:srgbClr val="0000FF"/>
                </a:solidFill>
              </a:rPr>
              <a:t> </a:t>
            </a:r>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(8)</a:t>
            </a:r>
            <a:endParaRPr lang="en-US" dirty="0">
              <a:solidFill>
                <a:srgbClr val="0000FF"/>
              </a:solidFill>
            </a:endParaRPr>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pPr>
              <a:spcAft>
                <a:spcPts val="600"/>
              </a:spcAft>
            </a:pPr>
            <a:r>
              <a:rPr lang="en-US" dirty="0" smtClean="0"/>
              <a:t>4:07 PM Radio:   “IC from John.  I have Mike evacuated, and he will evacuate the other 3.  Returning to Incident Command.”</a:t>
            </a:r>
          </a:p>
          <a:p>
            <a:pPr>
              <a:spcAft>
                <a:spcPts val="600"/>
              </a:spcAft>
            </a:pPr>
            <a:r>
              <a:rPr lang="en-US" dirty="0" smtClean="0"/>
              <a:t>4:08 PM Radio:  “Mike from IC, please get the others down.  Send Jim and Fred to the top to get toboggans.  You and Mary start evacuating from Tower 17 down.  Bear in mind Peter only is skiing the line from Tower 14 down, so see if you can get riders to pass the word tower 17 to 14.”</a:t>
            </a:r>
          </a:p>
          <a:p>
            <a:pPr>
              <a:spcAft>
                <a:spcPts val="600"/>
              </a:spcAft>
            </a:pPr>
            <a:r>
              <a:rPr lang="en-US" dirty="0" smtClean="0"/>
              <a:t>4:08 PM Radio:   “IC from Mike, roger that.”</a:t>
            </a:r>
          </a:p>
          <a:p>
            <a:pPr>
              <a:spcAft>
                <a:spcPts val="600"/>
              </a:spcAft>
            </a:pPr>
            <a:endParaRPr lang="en-US" dirty="0" smtClean="0"/>
          </a:p>
          <a:p>
            <a:pPr>
              <a:spcAft>
                <a:spcPts val="600"/>
              </a:spcAft>
              <a:buNone/>
            </a:pPr>
            <a:r>
              <a:rPr lang="en-US" i="1" dirty="0" smtClean="0">
                <a:solidFill>
                  <a:srgbClr val="0000FF"/>
                </a:solidFill>
              </a:rPr>
              <a:t>Meanwhile you have set up 2 toboggans with 3 back boards, 2 </a:t>
            </a:r>
            <a:r>
              <a:rPr lang="en-US" i="1" dirty="0" err="1" smtClean="0">
                <a:solidFill>
                  <a:srgbClr val="0000FF"/>
                </a:solidFill>
              </a:rPr>
              <a:t>evacs</a:t>
            </a:r>
            <a:r>
              <a:rPr lang="en-US" i="1" dirty="0" smtClean="0">
                <a:solidFill>
                  <a:srgbClr val="0000FF"/>
                </a:solidFill>
              </a:rPr>
              <a:t> and 2 O2’s.</a:t>
            </a:r>
          </a:p>
          <a:p>
            <a:pPr>
              <a:spcAft>
                <a:spcPts val="600"/>
              </a:spcAft>
              <a:buNone/>
            </a:pPr>
            <a:endParaRPr lang="en-US" i="1" dirty="0" smtClean="0">
              <a:solidFill>
                <a:srgbClr val="0000FF"/>
              </a:solidFill>
            </a:endParaRPr>
          </a:p>
          <a:p>
            <a:pPr>
              <a:spcAft>
                <a:spcPts val="600"/>
              </a:spcAft>
            </a:pPr>
            <a:r>
              <a:rPr lang="en-US" dirty="0" smtClean="0"/>
              <a:t>4:09 PM Radio:   “IC from Peter.  I’m skiing the line.  I am down to tower 6.  We have two young kids alone in the chair in the middle of tower 7 sheave train.  I believe they are John’s kids.  They look OK, but it will need a tower climb.  Two chairs below them is an adaptive skier in a sit ski with his coach.  They say they have evacuation harnesses.  He looks awful cold.  The terrain between tower 7 and 6 is very tricky but negotiable.  We will need help escorting the kids and the adaptive skier.  Up where the MCI is there are some people still in the chairs, looking pretty shaken, but OK.  More as I get lower.”</a:t>
            </a:r>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Scenario Situation</a:t>
            </a:r>
            <a:endParaRPr lang="en-US" dirty="0"/>
          </a:p>
        </p:txBody>
      </p:sp>
      <p:sp>
        <p:nvSpPr>
          <p:cNvPr id="3" name="Content Placeholder 2"/>
          <p:cNvSpPr>
            <a:spLocks noGrp="1"/>
          </p:cNvSpPr>
          <p:nvPr>
            <p:ph idx="1"/>
          </p:nvPr>
        </p:nvSpPr>
        <p:spPr>
          <a:xfrm>
            <a:off x="457200" y="1417638"/>
            <a:ext cx="8229600" cy="5303837"/>
          </a:xfrm>
        </p:spPr>
        <p:txBody>
          <a:bodyPr>
            <a:normAutofit fontScale="40000" lnSpcReduction="20000"/>
          </a:bodyPr>
          <a:lstStyle/>
          <a:p>
            <a:pPr>
              <a:spcAft>
                <a:spcPts val="600"/>
              </a:spcAft>
            </a:pPr>
            <a:r>
              <a:rPr lang="en-US" dirty="0" smtClean="0"/>
              <a:t>This is about the Summit @ Snoqualmie with multiple ski areas, but we have created a fictional ski area, which is described, that has attributes of our current four areas.  </a:t>
            </a:r>
            <a:r>
              <a:rPr lang="en-US" i="1" dirty="0" smtClean="0">
                <a:solidFill>
                  <a:srgbClr val="0000FF"/>
                </a:solidFill>
              </a:rPr>
              <a:t>(We made it fictional so nobody feels we are favoring one area.  But as you work through this, feel encouraged to think about the </a:t>
            </a:r>
            <a:r>
              <a:rPr lang="en-US" i="1" dirty="0" err="1" smtClean="0">
                <a:solidFill>
                  <a:srgbClr val="0000FF"/>
                </a:solidFill>
              </a:rPr>
              <a:t>area(s</a:t>
            </a:r>
            <a:r>
              <a:rPr lang="en-US" i="1" dirty="0" smtClean="0">
                <a:solidFill>
                  <a:srgbClr val="0000FF"/>
                </a:solidFill>
              </a:rPr>
              <a:t>) at which you patrol and the issues they present).</a:t>
            </a:r>
          </a:p>
          <a:p>
            <a:pPr>
              <a:spcAft>
                <a:spcPts val="600"/>
              </a:spcAft>
            </a:pPr>
            <a:r>
              <a:rPr lang="en-US" dirty="0" smtClean="0"/>
              <a:t>So like our current areas, there are neighboring areas.  There is an ability to share resources between the areas if necessary.  Sharing may be by crossover trail, or by motor vehicle, or both.</a:t>
            </a:r>
          </a:p>
          <a:p>
            <a:pPr>
              <a:spcAft>
                <a:spcPts val="600"/>
              </a:spcAft>
            </a:pPr>
            <a:r>
              <a:rPr lang="en-US" dirty="0" smtClean="0"/>
              <a:t>There is available locally a volunteer fire station i.e. 291 Snoqualmie Pass Fire and Rescue with:</a:t>
            </a:r>
          </a:p>
          <a:p>
            <a:pPr lvl="1">
              <a:spcAft>
                <a:spcPts val="600"/>
              </a:spcAft>
            </a:pPr>
            <a:r>
              <a:rPr lang="en-US" dirty="0" smtClean="0"/>
              <a:t>Two Aid Units</a:t>
            </a:r>
          </a:p>
          <a:p>
            <a:pPr lvl="1">
              <a:spcAft>
                <a:spcPts val="600"/>
              </a:spcAft>
            </a:pPr>
            <a:r>
              <a:rPr lang="en-US" dirty="0" smtClean="0"/>
              <a:t>Two Fire Trucks</a:t>
            </a:r>
          </a:p>
          <a:p>
            <a:pPr lvl="1">
              <a:spcAft>
                <a:spcPts val="600"/>
              </a:spcAft>
            </a:pPr>
            <a:r>
              <a:rPr lang="en-US" dirty="0" smtClean="0"/>
              <a:t>Multiple </a:t>
            </a:r>
            <a:r>
              <a:rPr lang="en-US" dirty="0" err="1" smtClean="0"/>
              <a:t>EMT’s</a:t>
            </a:r>
            <a:endParaRPr lang="en-US" dirty="0" smtClean="0"/>
          </a:p>
          <a:p>
            <a:pPr lvl="1">
              <a:spcAft>
                <a:spcPts val="600"/>
              </a:spcAft>
            </a:pPr>
            <a:r>
              <a:rPr lang="en-US" dirty="0" smtClean="0"/>
              <a:t>Technical rescue</a:t>
            </a:r>
          </a:p>
          <a:p>
            <a:pPr>
              <a:spcAft>
                <a:spcPts val="600"/>
              </a:spcAft>
            </a:pPr>
            <a:r>
              <a:rPr lang="en-US" dirty="0" smtClean="0"/>
              <a:t>More globally we have within 30 to 45 miles, subject to pass conditions and flight weather conditions:</a:t>
            </a:r>
          </a:p>
          <a:p>
            <a:pPr lvl="1">
              <a:spcAft>
                <a:spcPts val="600"/>
              </a:spcAft>
            </a:pPr>
            <a:r>
              <a:rPr lang="en-US" dirty="0" smtClean="0"/>
              <a:t>Under the County Sheriff’s departments</a:t>
            </a:r>
          </a:p>
          <a:p>
            <a:pPr lvl="2">
              <a:spcAft>
                <a:spcPts val="600"/>
              </a:spcAft>
            </a:pPr>
            <a:r>
              <a:rPr lang="en-US" dirty="0" smtClean="0"/>
              <a:t>King County S&amp;R</a:t>
            </a:r>
          </a:p>
          <a:p>
            <a:pPr lvl="2">
              <a:spcAft>
                <a:spcPts val="600"/>
              </a:spcAft>
            </a:pPr>
            <a:r>
              <a:rPr lang="en-US" dirty="0" smtClean="0"/>
              <a:t>SPART</a:t>
            </a:r>
          </a:p>
          <a:p>
            <a:pPr lvl="2">
              <a:spcAft>
                <a:spcPts val="600"/>
              </a:spcAft>
            </a:pPr>
            <a:r>
              <a:rPr lang="en-US" dirty="0" smtClean="0"/>
              <a:t>Helicopters</a:t>
            </a:r>
          </a:p>
          <a:p>
            <a:pPr lvl="2">
              <a:spcAft>
                <a:spcPts val="600"/>
              </a:spcAft>
            </a:pPr>
            <a:r>
              <a:rPr lang="en-US" dirty="0" smtClean="0"/>
              <a:t>Other</a:t>
            </a:r>
          </a:p>
          <a:p>
            <a:pPr lvl="1">
              <a:spcAft>
                <a:spcPts val="600"/>
              </a:spcAft>
            </a:pPr>
            <a:r>
              <a:rPr lang="en-US" dirty="0" smtClean="0"/>
              <a:t>The greater EMS system under 911 dispatch driven by criteria of our patients’ condition and what other service priorities exist in the communities they serve:</a:t>
            </a:r>
          </a:p>
          <a:p>
            <a:pPr lvl="2">
              <a:spcAft>
                <a:spcPts val="600"/>
              </a:spcAft>
            </a:pPr>
            <a:r>
              <a:rPr lang="en-US" dirty="0" smtClean="0"/>
              <a:t>Additional Aid Units, paramedics and </a:t>
            </a:r>
            <a:r>
              <a:rPr lang="en-US" dirty="0" err="1" smtClean="0"/>
              <a:t>EMT’s</a:t>
            </a:r>
            <a:endParaRPr lang="en-US" dirty="0" smtClean="0"/>
          </a:p>
          <a:p>
            <a:pPr lvl="2">
              <a:spcAft>
                <a:spcPts val="600"/>
              </a:spcAft>
            </a:pPr>
            <a:r>
              <a:rPr lang="en-US" dirty="0" smtClean="0"/>
              <a:t>Airlift helicopters</a:t>
            </a:r>
          </a:p>
          <a:p>
            <a:pPr lvl="2">
              <a:spcAft>
                <a:spcPts val="600"/>
              </a:spcAft>
            </a:pPr>
            <a:endParaRPr lang="en-US" dirty="0" smtClean="0"/>
          </a:p>
          <a:p>
            <a:pPr lvl="1">
              <a:spcAft>
                <a:spcPts val="600"/>
              </a:spcAft>
            </a:pPr>
            <a:endParaRPr lang="en-US" dirty="0" smtClean="0"/>
          </a:p>
          <a:p>
            <a:pPr lvl="1">
              <a:spcAft>
                <a:spcPts val="600"/>
              </a:spcAft>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 name="Hexagon 63"/>
          <p:cNvSpPr/>
          <p:nvPr/>
        </p:nvSpPr>
        <p:spPr>
          <a:xfrm>
            <a:off x="3572931" y="3992031"/>
            <a:ext cx="496337" cy="856727"/>
          </a:xfrm>
          <a:prstGeom prst="hexagon">
            <a:avLst/>
          </a:prstGeom>
          <a:solidFill>
            <a:schemeClr val="accent6">
              <a:lumMod val="60000"/>
              <a:lumOff val="40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4224867" y="6468533"/>
            <a:ext cx="389466" cy="270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602"/>
            <a:ext cx="8229600" cy="1143000"/>
          </a:xfrm>
        </p:spPr>
        <p:txBody>
          <a:bodyPr/>
          <a:lstStyle/>
          <a:p>
            <a:r>
              <a:rPr lang="en-US" dirty="0" smtClean="0"/>
              <a:t>John’s Chair Map (Update 2)</a:t>
            </a:r>
            <a:endParaRPr lang="en-US" dirty="0"/>
          </a:p>
        </p:txBody>
      </p:sp>
      <p:cxnSp>
        <p:nvCxnSpPr>
          <p:cNvPr id="5" name="Straight Connector 4"/>
          <p:cNvCxnSpPr/>
          <p:nvPr/>
        </p:nvCxnSpPr>
        <p:spPr>
          <a:xfrm rot="5400000">
            <a:off x="1548206" y="3911998"/>
            <a:ext cx="455586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a:off x="3712633" y="4069287"/>
            <a:ext cx="3479800" cy="609600"/>
          </a:xfrm>
          <a:prstGeom prst="line">
            <a:avLst/>
          </a:prstGeom>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3776132" y="1769521"/>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3776132" y="203251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3776132" y="2295515"/>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3776132" y="260931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3776132" y="2940047"/>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3776132" y="3211511"/>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776132" y="349144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3776132" y="372903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3776132" y="3907365"/>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776132" y="4178829"/>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3776132" y="450956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3776132" y="476409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776132" y="491701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3776132" y="515461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776132" y="574834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3776132" y="5476880"/>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3776132" y="598593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nip Single Corner Rectangle 35"/>
          <p:cNvSpPr/>
          <p:nvPr/>
        </p:nvSpPr>
        <p:spPr>
          <a:xfrm>
            <a:off x="3632200" y="6070605"/>
            <a:ext cx="143932" cy="270928"/>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Snip Single Corner Rectangle 36"/>
          <p:cNvSpPr/>
          <p:nvPr/>
        </p:nvSpPr>
        <p:spPr>
          <a:xfrm>
            <a:off x="3479800" y="1417638"/>
            <a:ext cx="296332" cy="270928"/>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ross 37"/>
          <p:cNvSpPr/>
          <p:nvPr/>
        </p:nvSpPr>
        <p:spPr>
          <a:xfrm>
            <a:off x="4461933" y="6468533"/>
            <a:ext cx="152400" cy="152400"/>
          </a:xfrm>
          <a:prstGeom prst="plus">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3826931" y="5910634"/>
            <a:ext cx="301660" cy="246221"/>
          </a:xfrm>
          <a:prstGeom prst="rect">
            <a:avLst/>
          </a:prstGeom>
          <a:noFill/>
        </p:spPr>
        <p:txBody>
          <a:bodyPr wrap="square" rtlCol="0">
            <a:spAutoFit/>
          </a:bodyPr>
          <a:lstStyle/>
          <a:p>
            <a:r>
              <a:rPr lang="en-US" sz="1000" dirty="0" smtClean="0"/>
              <a:t>1</a:t>
            </a:r>
            <a:endParaRPr lang="en-US" sz="1000" dirty="0"/>
          </a:p>
        </p:txBody>
      </p:sp>
      <p:sp>
        <p:nvSpPr>
          <p:cNvPr id="29" name="TextBox 28"/>
          <p:cNvSpPr txBox="1"/>
          <p:nvPr/>
        </p:nvSpPr>
        <p:spPr>
          <a:xfrm>
            <a:off x="3826925" y="5667568"/>
            <a:ext cx="301660" cy="246221"/>
          </a:xfrm>
          <a:prstGeom prst="rect">
            <a:avLst/>
          </a:prstGeom>
          <a:noFill/>
        </p:spPr>
        <p:txBody>
          <a:bodyPr wrap="square" rtlCol="0">
            <a:spAutoFit/>
          </a:bodyPr>
          <a:lstStyle/>
          <a:p>
            <a:r>
              <a:rPr lang="en-US" sz="1000" dirty="0" smtClean="0"/>
              <a:t>2</a:t>
            </a:r>
            <a:endParaRPr lang="en-US" sz="1000" dirty="0"/>
          </a:p>
        </p:txBody>
      </p:sp>
      <p:sp>
        <p:nvSpPr>
          <p:cNvPr id="30" name="TextBox 29"/>
          <p:cNvSpPr txBox="1"/>
          <p:nvPr/>
        </p:nvSpPr>
        <p:spPr>
          <a:xfrm>
            <a:off x="3826919" y="5385668"/>
            <a:ext cx="301660" cy="246221"/>
          </a:xfrm>
          <a:prstGeom prst="rect">
            <a:avLst/>
          </a:prstGeom>
          <a:noFill/>
        </p:spPr>
        <p:txBody>
          <a:bodyPr wrap="square" rtlCol="0">
            <a:spAutoFit/>
          </a:bodyPr>
          <a:lstStyle/>
          <a:p>
            <a:r>
              <a:rPr lang="en-US" sz="1000" dirty="0" smtClean="0"/>
              <a:t>3</a:t>
            </a:r>
            <a:endParaRPr lang="en-US" sz="1000" dirty="0"/>
          </a:p>
        </p:txBody>
      </p:sp>
      <p:sp>
        <p:nvSpPr>
          <p:cNvPr id="31" name="TextBox 30"/>
          <p:cNvSpPr txBox="1"/>
          <p:nvPr/>
        </p:nvSpPr>
        <p:spPr>
          <a:xfrm>
            <a:off x="3826913" y="5055449"/>
            <a:ext cx="301660" cy="246221"/>
          </a:xfrm>
          <a:prstGeom prst="rect">
            <a:avLst/>
          </a:prstGeom>
          <a:noFill/>
        </p:spPr>
        <p:txBody>
          <a:bodyPr wrap="square" rtlCol="0">
            <a:spAutoFit/>
          </a:bodyPr>
          <a:lstStyle/>
          <a:p>
            <a:r>
              <a:rPr lang="en-US" sz="1000" dirty="0" smtClean="0"/>
              <a:t>4</a:t>
            </a:r>
            <a:endParaRPr lang="en-US" sz="1000" dirty="0"/>
          </a:p>
        </p:txBody>
      </p:sp>
      <p:sp>
        <p:nvSpPr>
          <p:cNvPr id="32" name="TextBox 31"/>
          <p:cNvSpPr txBox="1"/>
          <p:nvPr/>
        </p:nvSpPr>
        <p:spPr>
          <a:xfrm>
            <a:off x="3826907" y="4843768"/>
            <a:ext cx="301660" cy="246221"/>
          </a:xfrm>
          <a:prstGeom prst="rect">
            <a:avLst/>
          </a:prstGeom>
          <a:noFill/>
        </p:spPr>
        <p:txBody>
          <a:bodyPr wrap="square" rtlCol="0">
            <a:spAutoFit/>
          </a:bodyPr>
          <a:lstStyle/>
          <a:p>
            <a:r>
              <a:rPr lang="en-US" sz="1000" dirty="0" smtClean="0"/>
              <a:t>5</a:t>
            </a:r>
            <a:endParaRPr lang="en-US" sz="1000" dirty="0"/>
          </a:p>
        </p:txBody>
      </p:sp>
      <p:sp>
        <p:nvSpPr>
          <p:cNvPr id="33" name="TextBox 32"/>
          <p:cNvSpPr txBox="1"/>
          <p:nvPr/>
        </p:nvSpPr>
        <p:spPr>
          <a:xfrm>
            <a:off x="3826901" y="4674422"/>
            <a:ext cx="301660" cy="246221"/>
          </a:xfrm>
          <a:prstGeom prst="rect">
            <a:avLst/>
          </a:prstGeom>
          <a:noFill/>
        </p:spPr>
        <p:txBody>
          <a:bodyPr wrap="square" rtlCol="0">
            <a:spAutoFit/>
          </a:bodyPr>
          <a:lstStyle/>
          <a:p>
            <a:r>
              <a:rPr lang="en-US" sz="1000" dirty="0" smtClean="0"/>
              <a:t>6</a:t>
            </a:r>
            <a:endParaRPr lang="en-US" sz="1000" dirty="0"/>
          </a:p>
        </p:txBody>
      </p:sp>
      <p:sp>
        <p:nvSpPr>
          <p:cNvPr id="35" name="TextBox 34"/>
          <p:cNvSpPr txBox="1"/>
          <p:nvPr/>
        </p:nvSpPr>
        <p:spPr>
          <a:xfrm>
            <a:off x="3826889" y="4411933"/>
            <a:ext cx="301660" cy="246221"/>
          </a:xfrm>
          <a:prstGeom prst="rect">
            <a:avLst/>
          </a:prstGeom>
          <a:noFill/>
        </p:spPr>
        <p:txBody>
          <a:bodyPr wrap="square" rtlCol="0">
            <a:spAutoFit/>
          </a:bodyPr>
          <a:lstStyle/>
          <a:p>
            <a:r>
              <a:rPr lang="en-US" sz="1000" dirty="0" smtClean="0"/>
              <a:t>7</a:t>
            </a:r>
            <a:endParaRPr lang="en-US" sz="1000" dirty="0"/>
          </a:p>
        </p:txBody>
      </p:sp>
      <p:sp>
        <p:nvSpPr>
          <p:cNvPr id="41" name="TextBox 40"/>
          <p:cNvSpPr txBox="1"/>
          <p:nvPr/>
        </p:nvSpPr>
        <p:spPr>
          <a:xfrm>
            <a:off x="3826883" y="4090181"/>
            <a:ext cx="301660" cy="246221"/>
          </a:xfrm>
          <a:prstGeom prst="rect">
            <a:avLst/>
          </a:prstGeom>
          <a:noFill/>
        </p:spPr>
        <p:txBody>
          <a:bodyPr wrap="square" rtlCol="0">
            <a:spAutoFit/>
          </a:bodyPr>
          <a:lstStyle/>
          <a:p>
            <a:r>
              <a:rPr lang="en-US" sz="1000" dirty="0" smtClean="0"/>
              <a:t>8</a:t>
            </a:r>
            <a:endParaRPr lang="en-US" sz="1000" dirty="0"/>
          </a:p>
        </p:txBody>
      </p:sp>
      <p:sp>
        <p:nvSpPr>
          <p:cNvPr id="42" name="TextBox 41"/>
          <p:cNvSpPr txBox="1"/>
          <p:nvPr/>
        </p:nvSpPr>
        <p:spPr>
          <a:xfrm>
            <a:off x="3826877" y="3827698"/>
            <a:ext cx="301660" cy="246221"/>
          </a:xfrm>
          <a:prstGeom prst="rect">
            <a:avLst/>
          </a:prstGeom>
          <a:noFill/>
        </p:spPr>
        <p:txBody>
          <a:bodyPr wrap="square" rtlCol="0">
            <a:spAutoFit/>
          </a:bodyPr>
          <a:lstStyle/>
          <a:p>
            <a:r>
              <a:rPr lang="en-US" sz="1000" dirty="0" smtClean="0"/>
              <a:t>9</a:t>
            </a:r>
            <a:endParaRPr lang="en-US" sz="1000" dirty="0"/>
          </a:p>
        </p:txBody>
      </p:sp>
      <p:sp>
        <p:nvSpPr>
          <p:cNvPr id="43" name="TextBox 42"/>
          <p:cNvSpPr txBox="1"/>
          <p:nvPr/>
        </p:nvSpPr>
        <p:spPr>
          <a:xfrm>
            <a:off x="3826871" y="3641418"/>
            <a:ext cx="397996" cy="246221"/>
          </a:xfrm>
          <a:prstGeom prst="rect">
            <a:avLst/>
          </a:prstGeom>
          <a:noFill/>
        </p:spPr>
        <p:txBody>
          <a:bodyPr wrap="square" rtlCol="0">
            <a:spAutoFit/>
          </a:bodyPr>
          <a:lstStyle/>
          <a:p>
            <a:r>
              <a:rPr lang="en-US" sz="1000" dirty="0" smtClean="0"/>
              <a:t>10</a:t>
            </a:r>
            <a:endParaRPr lang="en-US" sz="1000" dirty="0"/>
          </a:p>
        </p:txBody>
      </p:sp>
      <p:sp>
        <p:nvSpPr>
          <p:cNvPr id="44" name="TextBox 43"/>
          <p:cNvSpPr txBox="1"/>
          <p:nvPr/>
        </p:nvSpPr>
        <p:spPr>
          <a:xfrm>
            <a:off x="3826865" y="3395869"/>
            <a:ext cx="398002" cy="246221"/>
          </a:xfrm>
          <a:prstGeom prst="rect">
            <a:avLst/>
          </a:prstGeom>
          <a:noFill/>
        </p:spPr>
        <p:txBody>
          <a:bodyPr wrap="square" rtlCol="0">
            <a:spAutoFit/>
          </a:bodyPr>
          <a:lstStyle/>
          <a:p>
            <a:r>
              <a:rPr lang="en-US" sz="1000" dirty="0" smtClean="0"/>
              <a:t>11</a:t>
            </a:r>
            <a:endParaRPr lang="en-US" sz="1000" dirty="0"/>
          </a:p>
        </p:txBody>
      </p:sp>
      <p:sp>
        <p:nvSpPr>
          <p:cNvPr id="45" name="TextBox 44"/>
          <p:cNvSpPr txBox="1"/>
          <p:nvPr/>
        </p:nvSpPr>
        <p:spPr>
          <a:xfrm>
            <a:off x="3826859" y="3116452"/>
            <a:ext cx="499608" cy="246221"/>
          </a:xfrm>
          <a:prstGeom prst="rect">
            <a:avLst/>
          </a:prstGeom>
          <a:noFill/>
        </p:spPr>
        <p:txBody>
          <a:bodyPr wrap="square" rtlCol="0">
            <a:spAutoFit/>
          </a:bodyPr>
          <a:lstStyle/>
          <a:p>
            <a:r>
              <a:rPr lang="en-US" sz="1000" dirty="0" smtClean="0"/>
              <a:t>12</a:t>
            </a:r>
            <a:endParaRPr lang="en-US" sz="1000" dirty="0"/>
          </a:p>
        </p:txBody>
      </p:sp>
      <p:sp>
        <p:nvSpPr>
          <p:cNvPr id="46" name="TextBox 45"/>
          <p:cNvSpPr txBox="1"/>
          <p:nvPr/>
        </p:nvSpPr>
        <p:spPr>
          <a:xfrm>
            <a:off x="3826853" y="2853969"/>
            <a:ext cx="448814" cy="246221"/>
          </a:xfrm>
          <a:prstGeom prst="rect">
            <a:avLst/>
          </a:prstGeom>
          <a:noFill/>
        </p:spPr>
        <p:txBody>
          <a:bodyPr wrap="square" rtlCol="0">
            <a:spAutoFit/>
          </a:bodyPr>
          <a:lstStyle/>
          <a:p>
            <a:r>
              <a:rPr lang="en-US" sz="1000" dirty="0" smtClean="0"/>
              <a:t>13</a:t>
            </a:r>
            <a:endParaRPr lang="en-US" sz="1000" dirty="0"/>
          </a:p>
        </p:txBody>
      </p:sp>
      <p:sp>
        <p:nvSpPr>
          <p:cNvPr id="47" name="TextBox 46"/>
          <p:cNvSpPr txBox="1"/>
          <p:nvPr/>
        </p:nvSpPr>
        <p:spPr>
          <a:xfrm>
            <a:off x="3826847" y="2523750"/>
            <a:ext cx="448820" cy="246221"/>
          </a:xfrm>
          <a:prstGeom prst="rect">
            <a:avLst/>
          </a:prstGeom>
          <a:noFill/>
        </p:spPr>
        <p:txBody>
          <a:bodyPr wrap="square" rtlCol="0">
            <a:spAutoFit/>
          </a:bodyPr>
          <a:lstStyle/>
          <a:p>
            <a:r>
              <a:rPr lang="en-US" sz="1000" dirty="0" smtClean="0"/>
              <a:t>14</a:t>
            </a:r>
            <a:endParaRPr lang="en-US" sz="1000" dirty="0"/>
          </a:p>
        </p:txBody>
      </p:sp>
      <p:sp>
        <p:nvSpPr>
          <p:cNvPr id="48" name="TextBox 47"/>
          <p:cNvSpPr txBox="1"/>
          <p:nvPr/>
        </p:nvSpPr>
        <p:spPr>
          <a:xfrm>
            <a:off x="3826841" y="2210465"/>
            <a:ext cx="499626" cy="246221"/>
          </a:xfrm>
          <a:prstGeom prst="rect">
            <a:avLst/>
          </a:prstGeom>
          <a:noFill/>
        </p:spPr>
        <p:txBody>
          <a:bodyPr wrap="square" rtlCol="0">
            <a:spAutoFit/>
          </a:bodyPr>
          <a:lstStyle/>
          <a:p>
            <a:r>
              <a:rPr lang="en-US" sz="1000" dirty="0" smtClean="0"/>
              <a:t>15</a:t>
            </a:r>
            <a:endParaRPr lang="en-US" sz="1000" dirty="0"/>
          </a:p>
        </p:txBody>
      </p:sp>
      <p:sp>
        <p:nvSpPr>
          <p:cNvPr id="49" name="TextBox 48"/>
          <p:cNvSpPr txBox="1"/>
          <p:nvPr/>
        </p:nvSpPr>
        <p:spPr>
          <a:xfrm>
            <a:off x="3826835" y="1939515"/>
            <a:ext cx="499632" cy="246221"/>
          </a:xfrm>
          <a:prstGeom prst="rect">
            <a:avLst/>
          </a:prstGeom>
          <a:noFill/>
        </p:spPr>
        <p:txBody>
          <a:bodyPr wrap="square" rtlCol="0">
            <a:spAutoFit/>
          </a:bodyPr>
          <a:lstStyle/>
          <a:p>
            <a:r>
              <a:rPr lang="en-US" sz="1000" dirty="0" smtClean="0"/>
              <a:t>16</a:t>
            </a:r>
            <a:endParaRPr lang="en-US" sz="1000" dirty="0"/>
          </a:p>
        </p:txBody>
      </p:sp>
      <p:sp>
        <p:nvSpPr>
          <p:cNvPr id="50" name="TextBox 49"/>
          <p:cNvSpPr txBox="1"/>
          <p:nvPr/>
        </p:nvSpPr>
        <p:spPr>
          <a:xfrm>
            <a:off x="3826829" y="1693966"/>
            <a:ext cx="423438" cy="246221"/>
          </a:xfrm>
          <a:prstGeom prst="rect">
            <a:avLst/>
          </a:prstGeom>
          <a:noFill/>
        </p:spPr>
        <p:txBody>
          <a:bodyPr wrap="square" rtlCol="0">
            <a:spAutoFit/>
          </a:bodyPr>
          <a:lstStyle/>
          <a:p>
            <a:r>
              <a:rPr lang="en-US" sz="1000" dirty="0" smtClean="0"/>
              <a:t>17</a:t>
            </a:r>
            <a:endParaRPr lang="en-US" sz="1000" dirty="0"/>
          </a:p>
        </p:txBody>
      </p:sp>
      <p:sp>
        <p:nvSpPr>
          <p:cNvPr id="52" name="TextBox 51"/>
          <p:cNvSpPr txBox="1"/>
          <p:nvPr/>
        </p:nvSpPr>
        <p:spPr>
          <a:xfrm>
            <a:off x="3206980" y="6070605"/>
            <a:ext cx="635116" cy="246221"/>
          </a:xfrm>
          <a:prstGeom prst="rect">
            <a:avLst/>
          </a:prstGeom>
          <a:noFill/>
        </p:spPr>
        <p:txBody>
          <a:bodyPr wrap="square" rtlCol="0">
            <a:spAutoFit/>
          </a:bodyPr>
          <a:lstStyle/>
          <a:p>
            <a:r>
              <a:rPr lang="en-US" sz="1000" dirty="0" smtClean="0"/>
              <a:t>Load</a:t>
            </a:r>
            <a:endParaRPr lang="en-US" sz="1000" dirty="0"/>
          </a:p>
        </p:txBody>
      </p:sp>
      <p:sp>
        <p:nvSpPr>
          <p:cNvPr id="54" name="TextBox 53"/>
          <p:cNvSpPr txBox="1"/>
          <p:nvPr/>
        </p:nvSpPr>
        <p:spPr>
          <a:xfrm>
            <a:off x="2920895" y="1452480"/>
            <a:ext cx="736711" cy="246221"/>
          </a:xfrm>
          <a:prstGeom prst="rect">
            <a:avLst/>
          </a:prstGeom>
          <a:noFill/>
        </p:spPr>
        <p:txBody>
          <a:bodyPr wrap="square" rtlCol="0">
            <a:spAutoFit/>
          </a:bodyPr>
          <a:lstStyle/>
          <a:p>
            <a:r>
              <a:rPr lang="en-US" sz="1000" dirty="0" smtClean="0"/>
              <a:t>Chair X</a:t>
            </a:r>
            <a:endParaRPr lang="en-US" sz="1000" dirty="0"/>
          </a:p>
        </p:txBody>
      </p:sp>
      <p:sp>
        <p:nvSpPr>
          <p:cNvPr id="55" name="TextBox 54"/>
          <p:cNvSpPr txBox="1"/>
          <p:nvPr/>
        </p:nvSpPr>
        <p:spPr>
          <a:xfrm>
            <a:off x="5731827" y="2646860"/>
            <a:ext cx="736711" cy="246221"/>
          </a:xfrm>
          <a:prstGeom prst="rect">
            <a:avLst/>
          </a:prstGeom>
          <a:noFill/>
        </p:spPr>
        <p:txBody>
          <a:bodyPr wrap="square" rtlCol="0">
            <a:spAutoFit/>
          </a:bodyPr>
          <a:lstStyle/>
          <a:p>
            <a:r>
              <a:rPr lang="en-US" sz="1000" dirty="0" smtClean="0"/>
              <a:t>Chair Y</a:t>
            </a:r>
            <a:endParaRPr lang="en-US" sz="1000" dirty="0"/>
          </a:p>
        </p:txBody>
      </p:sp>
      <p:cxnSp>
        <p:nvCxnSpPr>
          <p:cNvPr id="57" name="Straight Connector 56"/>
          <p:cNvCxnSpPr/>
          <p:nvPr/>
        </p:nvCxnSpPr>
        <p:spPr>
          <a:xfrm rot="16200000" flipH="1">
            <a:off x="1078331" y="5077735"/>
            <a:ext cx="1975080" cy="643474"/>
          </a:xfrm>
          <a:prstGeom prst="line">
            <a:avLst/>
          </a:prstGeom>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185228" y="4296686"/>
            <a:ext cx="736711" cy="246221"/>
          </a:xfrm>
          <a:prstGeom prst="rect">
            <a:avLst/>
          </a:prstGeom>
          <a:noFill/>
        </p:spPr>
        <p:txBody>
          <a:bodyPr wrap="square" rtlCol="0">
            <a:spAutoFit/>
          </a:bodyPr>
          <a:lstStyle/>
          <a:p>
            <a:r>
              <a:rPr lang="en-US" sz="1000" dirty="0" smtClean="0"/>
              <a:t>Chair Z</a:t>
            </a:r>
            <a:endParaRPr lang="en-US" sz="1000" dirty="0"/>
          </a:p>
        </p:txBody>
      </p:sp>
      <p:sp>
        <p:nvSpPr>
          <p:cNvPr id="65" name="TextBox 64"/>
          <p:cNvSpPr txBox="1"/>
          <p:nvPr/>
        </p:nvSpPr>
        <p:spPr>
          <a:xfrm>
            <a:off x="3039433" y="4330416"/>
            <a:ext cx="736711" cy="400110"/>
          </a:xfrm>
          <a:prstGeom prst="rect">
            <a:avLst/>
          </a:prstGeom>
          <a:noFill/>
        </p:spPr>
        <p:txBody>
          <a:bodyPr wrap="square" rtlCol="0">
            <a:spAutoFit/>
          </a:bodyPr>
          <a:lstStyle/>
          <a:p>
            <a:r>
              <a:rPr lang="en-US" sz="1000" dirty="0" smtClean="0"/>
              <a:t>Closed</a:t>
            </a:r>
          </a:p>
          <a:p>
            <a:r>
              <a:rPr lang="en-US" sz="1000" dirty="0" smtClean="0"/>
              <a:t>No lights</a:t>
            </a:r>
            <a:endParaRPr lang="en-US" sz="1000" dirty="0"/>
          </a:p>
        </p:txBody>
      </p:sp>
      <p:cxnSp>
        <p:nvCxnSpPr>
          <p:cNvPr id="67" name="Straight Connector 66"/>
          <p:cNvCxnSpPr/>
          <p:nvPr/>
        </p:nvCxnSpPr>
        <p:spPr>
          <a:xfrm>
            <a:off x="1854203" y="4459021"/>
            <a:ext cx="1854193" cy="670192"/>
          </a:xfrm>
          <a:prstGeom prst="line">
            <a:avLst/>
          </a:prstGeom>
          <a:ln w="12700">
            <a:prstDash val="sysDot"/>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921939" y="2677048"/>
            <a:ext cx="3750619" cy="2087044"/>
          </a:xfrm>
          <a:prstGeom prst="line">
            <a:avLst/>
          </a:prstGeom>
          <a:ln w="12700">
            <a:prstDash val="sysDot"/>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rot="19736369">
            <a:off x="4224867" y="2870231"/>
            <a:ext cx="1532462" cy="246221"/>
          </a:xfrm>
          <a:prstGeom prst="rect">
            <a:avLst/>
          </a:prstGeom>
          <a:noFill/>
        </p:spPr>
        <p:txBody>
          <a:bodyPr wrap="square" rtlCol="0">
            <a:spAutoFit/>
          </a:bodyPr>
          <a:lstStyle/>
          <a:p>
            <a:r>
              <a:rPr lang="en-US" sz="1000" dirty="0" smtClean="0"/>
              <a:t>Highest access from Y</a:t>
            </a:r>
            <a:endParaRPr lang="en-US" sz="1000" dirty="0"/>
          </a:p>
        </p:txBody>
      </p:sp>
      <p:sp>
        <p:nvSpPr>
          <p:cNvPr id="77" name="TextBox 76"/>
          <p:cNvSpPr txBox="1"/>
          <p:nvPr/>
        </p:nvSpPr>
        <p:spPr>
          <a:xfrm rot="1143201">
            <a:off x="2057412" y="4611008"/>
            <a:ext cx="1532462" cy="246221"/>
          </a:xfrm>
          <a:prstGeom prst="rect">
            <a:avLst/>
          </a:prstGeom>
          <a:noFill/>
        </p:spPr>
        <p:txBody>
          <a:bodyPr wrap="square" rtlCol="0">
            <a:spAutoFit/>
          </a:bodyPr>
          <a:lstStyle/>
          <a:p>
            <a:r>
              <a:rPr lang="en-US" sz="1000" dirty="0" smtClean="0"/>
              <a:t>Highest access from Z</a:t>
            </a:r>
            <a:endParaRPr lang="en-US" sz="1000" dirty="0"/>
          </a:p>
        </p:txBody>
      </p:sp>
      <p:sp>
        <p:nvSpPr>
          <p:cNvPr id="56" name="TextBox 55"/>
          <p:cNvSpPr txBox="1"/>
          <p:nvPr/>
        </p:nvSpPr>
        <p:spPr>
          <a:xfrm>
            <a:off x="3877733" y="936089"/>
            <a:ext cx="2031839" cy="523220"/>
          </a:xfrm>
          <a:prstGeom prst="rect">
            <a:avLst/>
          </a:prstGeom>
          <a:noFill/>
        </p:spPr>
        <p:txBody>
          <a:bodyPr wrap="none" rtlCol="0">
            <a:spAutoFit/>
          </a:bodyPr>
          <a:lstStyle/>
          <a:p>
            <a:r>
              <a:rPr lang="en-US" sz="1400" dirty="0" smtClean="0">
                <a:solidFill>
                  <a:srgbClr val="008000"/>
                </a:solidFill>
              </a:rPr>
              <a:t>(2) Me, John</a:t>
            </a:r>
          </a:p>
          <a:p>
            <a:r>
              <a:rPr lang="en-US" sz="1400" dirty="0" smtClean="0">
                <a:solidFill>
                  <a:srgbClr val="008000"/>
                </a:solidFill>
              </a:rPr>
              <a:t>2 toboggans, 1 BB, 3 </a:t>
            </a:r>
            <a:r>
              <a:rPr lang="en-US" sz="1400" dirty="0" err="1" smtClean="0">
                <a:solidFill>
                  <a:srgbClr val="008000"/>
                </a:solidFill>
              </a:rPr>
              <a:t>evac</a:t>
            </a:r>
            <a:endParaRPr lang="en-US" sz="1400" dirty="0">
              <a:solidFill>
                <a:srgbClr val="008000"/>
              </a:solidFill>
            </a:endParaRPr>
          </a:p>
        </p:txBody>
      </p:sp>
      <p:sp>
        <p:nvSpPr>
          <p:cNvPr id="59" name="TextBox 58"/>
          <p:cNvSpPr txBox="1"/>
          <p:nvPr/>
        </p:nvSpPr>
        <p:spPr>
          <a:xfrm>
            <a:off x="3886507" y="3907365"/>
            <a:ext cx="1676273" cy="307777"/>
          </a:xfrm>
          <a:prstGeom prst="rect">
            <a:avLst/>
          </a:prstGeom>
          <a:noFill/>
        </p:spPr>
        <p:txBody>
          <a:bodyPr wrap="none" rtlCol="0">
            <a:spAutoFit/>
          </a:bodyPr>
          <a:lstStyle/>
          <a:p>
            <a:r>
              <a:rPr lang="en-US" sz="1400" dirty="0" smtClean="0">
                <a:solidFill>
                  <a:srgbClr val="0000FF"/>
                </a:solidFill>
              </a:rPr>
              <a:t>(3) Chris, Jean, Alicia </a:t>
            </a:r>
            <a:endParaRPr lang="en-US" sz="1400" dirty="0">
              <a:solidFill>
                <a:srgbClr val="0000FF"/>
              </a:solidFill>
            </a:endParaRPr>
          </a:p>
        </p:txBody>
      </p:sp>
      <p:sp>
        <p:nvSpPr>
          <p:cNvPr id="62" name="TextBox 61"/>
          <p:cNvSpPr txBox="1"/>
          <p:nvPr/>
        </p:nvSpPr>
        <p:spPr>
          <a:xfrm>
            <a:off x="3306570" y="6452174"/>
            <a:ext cx="979755" cy="307777"/>
          </a:xfrm>
          <a:prstGeom prst="rect">
            <a:avLst/>
          </a:prstGeom>
          <a:noFill/>
        </p:spPr>
        <p:txBody>
          <a:bodyPr wrap="none" rtlCol="0">
            <a:spAutoFit/>
          </a:bodyPr>
          <a:lstStyle/>
          <a:p>
            <a:r>
              <a:rPr lang="en-US" sz="1400" dirty="0" smtClean="0">
                <a:solidFill>
                  <a:srgbClr val="008000"/>
                </a:solidFill>
              </a:rPr>
              <a:t>(3) Joan +2</a:t>
            </a:r>
            <a:endParaRPr lang="en-US" sz="1400" dirty="0">
              <a:solidFill>
                <a:srgbClr val="008000"/>
              </a:solidFill>
            </a:endParaRPr>
          </a:p>
        </p:txBody>
      </p:sp>
      <p:sp>
        <p:nvSpPr>
          <p:cNvPr id="63" name="TextBox 62"/>
          <p:cNvSpPr txBox="1"/>
          <p:nvPr/>
        </p:nvSpPr>
        <p:spPr>
          <a:xfrm>
            <a:off x="1469663" y="3988909"/>
            <a:ext cx="384540" cy="307777"/>
          </a:xfrm>
          <a:prstGeom prst="rect">
            <a:avLst/>
          </a:prstGeom>
          <a:noFill/>
        </p:spPr>
        <p:txBody>
          <a:bodyPr wrap="none" rtlCol="0">
            <a:spAutoFit/>
          </a:bodyPr>
          <a:lstStyle/>
          <a:p>
            <a:r>
              <a:rPr lang="en-US" sz="1400" dirty="0" smtClean="0">
                <a:solidFill>
                  <a:srgbClr val="008000"/>
                </a:solidFill>
              </a:rPr>
              <a:t>(0)</a:t>
            </a:r>
            <a:endParaRPr lang="en-US" sz="1400" dirty="0">
              <a:solidFill>
                <a:srgbClr val="008000"/>
              </a:solidFill>
            </a:endParaRPr>
          </a:p>
        </p:txBody>
      </p:sp>
      <p:sp>
        <p:nvSpPr>
          <p:cNvPr id="66" name="TextBox 65"/>
          <p:cNvSpPr txBox="1"/>
          <p:nvPr/>
        </p:nvSpPr>
        <p:spPr>
          <a:xfrm>
            <a:off x="5710987" y="2170761"/>
            <a:ext cx="1842659" cy="523220"/>
          </a:xfrm>
          <a:prstGeom prst="rect">
            <a:avLst/>
          </a:prstGeom>
          <a:noFill/>
        </p:spPr>
        <p:txBody>
          <a:bodyPr wrap="none" rtlCol="0">
            <a:spAutoFit/>
          </a:bodyPr>
          <a:lstStyle/>
          <a:p>
            <a:r>
              <a:rPr lang="en-US" sz="1400" dirty="0" smtClean="0">
                <a:solidFill>
                  <a:srgbClr val="008000"/>
                </a:solidFill>
              </a:rPr>
              <a:t>(3) Jason, Sandy, Al</a:t>
            </a:r>
          </a:p>
          <a:p>
            <a:r>
              <a:rPr lang="en-US" sz="1400" dirty="0" smtClean="0">
                <a:solidFill>
                  <a:srgbClr val="008000"/>
                </a:solidFill>
              </a:rPr>
              <a:t>1 toboggan, 1 BB, 1 O2</a:t>
            </a:r>
            <a:endParaRPr lang="en-US" sz="1400" dirty="0">
              <a:solidFill>
                <a:srgbClr val="008000"/>
              </a:solidFill>
            </a:endParaRPr>
          </a:p>
        </p:txBody>
      </p:sp>
      <p:sp>
        <p:nvSpPr>
          <p:cNvPr id="68" name="TextBox 67"/>
          <p:cNvSpPr txBox="1"/>
          <p:nvPr/>
        </p:nvSpPr>
        <p:spPr>
          <a:xfrm>
            <a:off x="4712133" y="3265405"/>
            <a:ext cx="2244074" cy="307777"/>
          </a:xfrm>
          <a:prstGeom prst="rect">
            <a:avLst/>
          </a:prstGeom>
          <a:noFill/>
        </p:spPr>
        <p:txBody>
          <a:bodyPr wrap="none" rtlCol="0">
            <a:spAutoFit/>
          </a:bodyPr>
          <a:lstStyle/>
          <a:p>
            <a:r>
              <a:rPr lang="en-US" sz="1400" dirty="0" smtClean="0">
                <a:solidFill>
                  <a:srgbClr val="008000"/>
                </a:solidFill>
              </a:rPr>
              <a:t>(1) Rick, 1 toboggan, 2 </a:t>
            </a:r>
            <a:r>
              <a:rPr lang="en-US" sz="1400" dirty="0" err="1" smtClean="0">
                <a:solidFill>
                  <a:srgbClr val="008000"/>
                </a:solidFill>
              </a:rPr>
              <a:t>evacs</a:t>
            </a:r>
            <a:endParaRPr lang="en-US" sz="1400" dirty="0">
              <a:solidFill>
                <a:srgbClr val="008000"/>
              </a:solidFill>
            </a:endParaRPr>
          </a:p>
        </p:txBody>
      </p:sp>
      <p:sp>
        <p:nvSpPr>
          <p:cNvPr id="69" name="TextBox 68"/>
          <p:cNvSpPr txBox="1"/>
          <p:nvPr/>
        </p:nvSpPr>
        <p:spPr>
          <a:xfrm>
            <a:off x="3519229" y="1769521"/>
            <a:ext cx="1254608" cy="523220"/>
          </a:xfrm>
          <a:prstGeom prst="rect">
            <a:avLst/>
          </a:prstGeom>
          <a:noFill/>
        </p:spPr>
        <p:txBody>
          <a:bodyPr wrap="none" rtlCol="0">
            <a:spAutoFit/>
          </a:bodyPr>
          <a:lstStyle/>
          <a:p>
            <a:r>
              <a:rPr lang="en-US" sz="1400" dirty="0" smtClean="0">
                <a:solidFill>
                  <a:srgbClr val="008000"/>
                </a:solidFill>
              </a:rPr>
              <a:t>(2) Mike, Mary</a:t>
            </a:r>
          </a:p>
          <a:p>
            <a:r>
              <a:rPr lang="en-US" sz="1400" dirty="0" smtClean="0">
                <a:solidFill>
                  <a:srgbClr val="008000"/>
                </a:solidFill>
              </a:rPr>
              <a:t>             1 </a:t>
            </a:r>
            <a:r>
              <a:rPr lang="en-US" sz="1400" dirty="0" err="1" smtClean="0">
                <a:solidFill>
                  <a:srgbClr val="008000"/>
                </a:solidFill>
              </a:rPr>
              <a:t>evac</a:t>
            </a:r>
            <a:endParaRPr lang="en-US" sz="1400" dirty="0">
              <a:solidFill>
                <a:srgbClr val="008000"/>
              </a:solidFill>
            </a:endParaRPr>
          </a:p>
        </p:txBody>
      </p:sp>
      <p:sp>
        <p:nvSpPr>
          <p:cNvPr id="71" name="TextBox 70"/>
          <p:cNvSpPr txBox="1"/>
          <p:nvPr/>
        </p:nvSpPr>
        <p:spPr>
          <a:xfrm>
            <a:off x="2986946" y="2616082"/>
            <a:ext cx="813043" cy="307777"/>
          </a:xfrm>
          <a:prstGeom prst="rect">
            <a:avLst/>
          </a:prstGeom>
          <a:noFill/>
        </p:spPr>
        <p:txBody>
          <a:bodyPr wrap="none" rtlCol="0">
            <a:spAutoFit/>
          </a:bodyPr>
          <a:lstStyle/>
          <a:p>
            <a:r>
              <a:rPr lang="en-US" sz="1400" dirty="0" smtClean="0">
                <a:solidFill>
                  <a:srgbClr val="558ED5"/>
                </a:solidFill>
              </a:rPr>
              <a:t>(1) Peter</a:t>
            </a:r>
            <a:endParaRPr lang="en-US" sz="1400" dirty="0">
              <a:solidFill>
                <a:srgbClr val="558ED5"/>
              </a:solidFill>
            </a:endParaRPr>
          </a:p>
        </p:txBody>
      </p:sp>
      <p:sp>
        <p:nvSpPr>
          <p:cNvPr id="72" name="TextBox 71"/>
          <p:cNvSpPr txBox="1"/>
          <p:nvPr/>
        </p:nvSpPr>
        <p:spPr>
          <a:xfrm>
            <a:off x="3966600" y="4197368"/>
            <a:ext cx="2151550" cy="954107"/>
          </a:xfrm>
          <a:prstGeom prst="rect">
            <a:avLst/>
          </a:prstGeom>
          <a:noFill/>
        </p:spPr>
        <p:txBody>
          <a:bodyPr wrap="none" rtlCol="0">
            <a:spAutoFit/>
          </a:bodyPr>
          <a:lstStyle/>
          <a:p>
            <a:r>
              <a:rPr lang="en-US" sz="1400" dirty="0" smtClean="0">
                <a:solidFill>
                  <a:srgbClr val="0000FF"/>
                </a:solidFill>
              </a:rPr>
              <a:t>At 3:54 PM (11) Patients </a:t>
            </a:r>
          </a:p>
          <a:p>
            <a:pPr marL="228600" lvl="1" indent="-109538">
              <a:buFont typeface="Arial"/>
              <a:buChar char="•"/>
            </a:pPr>
            <a:r>
              <a:rPr lang="en-US" sz="1400" dirty="0" smtClean="0"/>
              <a:t>1</a:t>
            </a:r>
            <a:r>
              <a:rPr lang="en-US" sz="1400" dirty="0" smtClean="0">
                <a:solidFill>
                  <a:srgbClr val="FF0000"/>
                </a:solidFill>
              </a:rPr>
              <a:t> </a:t>
            </a:r>
            <a:r>
              <a:rPr lang="en-US" sz="1400" dirty="0" smtClean="0"/>
              <a:t>Black </a:t>
            </a:r>
            <a:r>
              <a:rPr lang="en-US" sz="1400" dirty="0" smtClean="0">
                <a:solidFill>
                  <a:srgbClr val="FF0000"/>
                </a:solidFill>
              </a:rPr>
              <a:t>or Red</a:t>
            </a:r>
          </a:p>
          <a:p>
            <a:pPr marL="228600" lvl="1" indent="-109538">
              <a:buFont typeface="Arial"/>
              <a:buChar char="•"/>
            </a:pPr>
            <a:r>
              <a:rPr lang="en-US" sz="1400" dirty="0" smtClean="0">
                <a:solidFill>
                  <a:srgbClr val="000000"/>
                </a:solidFill>
              </a:rPr>
              <a:t>7</a:t>
            </a:r>
            <a:r>
              <a:rPr lang="en-US" sz="1400" dirty="0" smtClean="0">
                <a:solidFill>
                  <a:srgbClr val="FF0000"/>
                </a:solidFill>
              </a:rPr>
              <a:t> </a:t>
            </a:r>
            <a:r>
              <a:rPr lang="en-US" sz="1400" dirty="0" smtClean="0"/>
              <a:t>Black </a:t>
            </a:r>
            <a:r>
              <a:rPr lang="en-US" sz="1400" dirty="0" smtClean="0">
                <a:solidFill>
                  <a:srgbClr val="FF0000"/>
                </a:solidFill>
              </a:rPr>
              <a:t>or Red or </a:t>
            </a:r>
            <a:r>
              <a:rPr lang="en-US" sz="1400" dirty="0" smtClean="0">
                <a:solidFill>
                  <a:srgbClr val="FFB94B"/>
                </a:solidFill>
              </a:rPr>
              <a:t>Yellow</a:t>
            </a:r>
          </a:p>
          <a:p>
            <a:pPr marL="228600" lvl="1" indent="-109538">
              <a:buFont typeface="Arial"/>
              <a:buChar char="•"/>
            </a:pPr>
            <a:r>
              <a:rPr lang="en-US" sz="1400" dirty="0" smtClean="0">
                <a:solidFill>
                  <a:srgbClr val="043C0F"/>
                </a:solidFill>
              </a:rPr>
              <a:t>3 Green</a:t>
            </a:r>
            <a:endParaRPr lang="en-US" sz="1400" dirty="0">
              <a:solidFill>
                <a:srgbClr val="043C0F"/>
              </a:solidFill>
            </a:endParaRPr>
          </a:p>
        </p:txBody>
      </p:sp>
      <p:cxnSp>
        <p:nvCxnSpPr>
          <p:cNvPr id="74" name="Straight Arrow Connector 73"/>
          <p:cNvCxnSpPr/>
          <p:nvPr/>
        </p:nvCxnSpPr>
        <p:spPr>
          <a:xfrm>
            <a:off x="2827152" y="4815459"/>
            <a:ext cx="626528" cy="196790"/>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rot="16200000" flipH="1">
            <a:off x="3446041" y="3079241"/>
            <a:ext cx="372323" cy="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rot="10800000" flipV="1">
            <a:off x="4224867" y="3576108"/>
            <a:ext cx="450838" cy="415923"/>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p:nvPr/>
        </p:nvCxnSpPr>
        <p:spPr>
          <a:xfrm rot="10800000" flipV="1">
            <a:off x="4167022" y="2677048"/>
            <a:ext cx="1543965" cy="1136658"/>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rot="5400000" flipH="1" flipV="1">
            <a:off x="4109100" y="6128001"/>
            <a:ext cx="434788" cy="54"/>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3932085" y="5626069"/>
            <a:ext cx="1890261" cy="307777"/>
          </a:xfrm>
          <a:prstGeom prst="rect">
            <a:avLst/>
          </a:prstGeom>
          <a:noFill/>
        </p:spPr>
        <p:txBody>
          <a:bodyPr wrap="none" rtlCol="0">
            <a:spAutoFit/>
          </a:bodyPr>
          <a:lstStyle/>
          <a:p>
            <a:r>
              <a:rPr lang="en-US" sz="1400" dirty="0" smtClean="0">
                <a:solidFill>
                  <a:srgbClr val="008000"/>
                </a:solidFill>
              </a:rPr>
              <a:t>(2) Darryl, Anne, 1 </a:t>
            </a:r>
            <a:r>
              <a:rPr lang="en-US" sz="1400" dirty="0" err="1" smtClean="0">
                <a:solidFill>
                  <a:srgbClr val="008000"/>
                </a:solidFill>
              </a:rPr>
              <a:t>evac</a:t>
            </a:r>
            <a:endParaRPr lang="en-US" sz="1400" dirty="0">
              <a:solidFill>
                <a:srgbClr val="008000"/>
              </a:solidFill>
            </a:endParaRPr>
          </a:p>
        </p:txBody>
      </p:sp>
      <p:sp>
        <p:nvSpPr>
          <p:cNvPr id="75" name="TextBox 74"/>
          <p:cNvSpPr txBox="1"/>
          <p:nvPr/>
        </p:nvSpPr>
        <p:spPr>
          <a:xfrm>
            <a:off x="3913827" y="5044664"/>
            <a:ext cx="2098727" cy="307777"/>
          </a:xfrm>
          <a:prstGeom prst="rect">
            <a:avLst/>
          </a:prstGeom>
          <a:noFill/>
        </p:spPr>
        <p:txBody>
          <a:bodyPr wrap="none" rtlCol="0">
            <a:spAutoFit/>
          </a:bodyPr>
          <a:lstStyle/>
          <a:p>
            <a:r>
              <a:rPr lang="en-US" sz="1400" dirty="0" smtClean="0">
                <a:solidFill>
                  <a:srgbClr val="008000"/>
                </a:solidFill>
              </a:rPr>
              <a:t>(2) Jonathon, Craig, 1 </a:t>
            </a:r>
            <a:r>
              <a:rPr lang="en-US" sz="1400" dirty="0" err="1" smtClean="0">
                <a:solidFill>
                  <a:srgbClr val="008000"/>
                </a:solidFill>
              </a:rPr>
              <a:t>evac</a:t>
            </a:r>
            <a:endParaRPr lang="en-US" sz="1400" dirty="0">
              <a:solidFill>
                <a:srgbClr val="008000"/>
              </a:solidFill>
            </a:endParaRPr>
          </a:p>
        </p:txBody>
      </p:sp>
      <p:sp>
        <p:nvSpPr>
          <p:cNvPr id="80" name="TextBox 79"/>
          <p:cNvSpPr txBox="1"/>
          <p:nvPr/>
        </p:nvSpPr>
        <p:spPr>
          <a:xfrm>
            <a:off x="3165867" y="4910604"/>
            <a:ext cx="1060870" cy="523220"/>
          </a:xfrm>
          <a:prstGeom prst="rect">
            <a:avLst/>
          </a:prstGeom>
          <a:noFill/>
        </p:spPr>
        <p:txBody>
          <a:bodyPr wrap="none" rtlCol="0">
            <a:spAutoFit/>
          </a:bodyPr>
          <a:lstStyle/>
          <a:p>
            <a:pPr marL="342900" indent="-342900"/>
            <a:r>
              <a:rPr lang="en-US" sz="1400" dirty="0" smtClean="0">
                <a:solidFill>
                  <a:srgbClr val="008000"/>
                </a:solidFill>
              </a:rPr>
              <a:t>(2) Alex, Jed</a:t>
            </a:r>
          </a:p>
          <a:p>
            <a:pPr marL="342900" indent="-342900"/>
            <a:r>
              <a:rPr lang="en-US" sz="1400" dirty="0" smtClean="0">
                <a:solidFill>
                  <a:srgbClr val="008000"/>
                </a:solidFill>
              </a:rPr>
              <a:t> 1 </a:t>
            </a:r>
            <a:r>
              <a:rPr lang="en-US" sz="1400" dirty="0" err="1" smtClean="0">
                <a:solidFill>
                  <a:srgbClr val="008000"/>
                </a:solidFill>
              </a:rPr>
              <a:t>evac</a:t>
            </a:r>
            <a:endParaRPr lang="en-US" sz="1400" dirty="0">
              <a:solidFill>
                <a:srgbClr val="008000"/>
              </a:solidFill>
            </a:endParaRPr>
          </a:p>
        </p:txBody>
      </p:sp>
      <p:cxnSp>
        <p:nvCxnSpPr>
          <p:cNvPr id="82" name="Straight Arrow Connector 81"/>
          <p:cNvCxnSpPr/>
          <p:nvPr/>
        </p:nvCxnSpPr>
        <p:spPr>
          <a:xfrm rot="16200000" flipH="1">
            <a:off x="3726001" y="2451377"/>
            <a:ext cx="805182" cy="2"/>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2972297" y="2837701"/>
            <a:ext cx="736099" cy="307777"/>
          </a:xfrm>
          <a:prstGeom prst="rect">
            <a:avLst/>
          </a:prstGeom>
          <a:noFill/>
        </p:spPr>
        <p:txBody>
          <a:bodyPr wrap="none" rtlCol="0">
            <a:spAutoFit/>
          </a:bodyPr>
          <a:lstStyle/>
          <a:p>
            <a:r>
              <a:rPr lang="en-US" sz="1400" dirty="0" smtClean="0">
                <a:solidFill>
                  <a:schemeClr val="tx2">
                    <a:lumMod val="60000"/>
                    <a:lumOff val="40000"/>
                  </a:schemeClr>
                </a:solidFill>
              </a:rPr>
              <a:t>Ski Line</a:t>
            </a:r>
            <a:endParaRPr lang="en-US" sz="1400" dirty="0">
              <a:solidFill>
                <a:schemeClr val="tx2">
                  <a:lumMod val="60000"/>
                  <a:lumOff val="40000"/>
                </a:schemeClr>
              </a:solidFill>
            </a:endParaRPr>
          </a:p>
        </p:txBody>
      </p:sp>
      <p:cxnSp>
        <p:nvCxnSpPr>
          <p:cNvPr id="97" name="Straight Connector 96"/>
          <p:cNvCxnSpPr/>
          <p:nvPr/>
        </p:nvCxnSpPr>
        <p:spPr>
          <a:xfrm rot="5400000" flipH="1" flipV="1">
            <a:off x="6782617" y="4694493"/>
            <a:ext cx="1844102" cy="1540935"/>
          </a:xfrm>
          <a:prstGeom prst="line">
            <a:avLst/>
          </a:prstGeom>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7840029" y="4367617"/>
            <a:ext cx="736711" cy="246221"/>
          </a:xfrm>
          <a:prstGeom prst="rect">
            <a:avLst/>
          </a:prstGeom>
          <a:noFill/>
        </p:spPr>
        <p:txBody>
          <a:bodyPr wrap="square" rtlCol="0">
            <a:spAutoFit/>
          </a:bodyPr>
          <a:lstStyle/>
          <a:p>
            <a:r>
              <a:rPr lang="en-US" sz="1000" dirty="0" smtClean="0"/>
              <a:t>Chair W</a:t>
            </a:r>
            <a:endParaRPr lang="en-US" sz="1000" dirty="0"/>
          </a:p>
        </p:txBody>
      </p:sp>
      <p:sp>
        <p:nvSpPr>
          <p:cNvPr id="99" name="TextBox 98"/>
          <p:cNvSpPr txBox="1"/>
          <p:nvPr/>
        </p:nvSpPr>
        <p:spPr>
          <a:xfrm>
            <a:off x="7806161" y="5202702"/>
            <a:ext cx="736711" cy="707886"/>
          </a:xfrm>
          <a:prstGeom prst="rect">
            <a:avLst/>
          </a:prstGeom>
          <a:noFill/>
        </p:spPr>
        <p:txBody>
          <a:bodyPr wrap="square" rtlCol="0">
            <a:spAutoFit/>
          </a:bodyPr>
          <a:lstStyle/>
          <a:p>
            <a:r>
              <a:rPr lang="en-US" sz="1000" dirty="0" smtClean="0"/>
              <a:t>Can only access the bottom of other lifts</a:t>
            </a:r>
            <a:endParaRPr lang="en-US" sz="1000" dirty="0"/>
          </a:p>
        </p:txBody>
      </p:sp>
      <p:sp>
        <p:nvSpPr>
          <p:cNvPr id="100" name="TextBox 99"/>
          <p:cNvSpPr txBox="1"/>
          <p:nvPr/>
        </p:nvSpPr>
        <p:spPr>
          <a:xfrm>
            <a:off x="2447569" y="1700299"/>
            <a:ext cx="1078753" cy="1169551"/>
          </a:xfrm>
          <a:prstGeom prst="rect">
            <a:avLst/>
          </a:prstGeom>
          <a:noFill/>
        </p:spPr>
        <p:txBody>
          <a:bodyPr wrap="none" rtlCol="0">
            <a:spAutoFit/>
          </a:bodyPr>
          <a:lstStyle/>
          <a:p>
            <a:r>
              <a:rPr lang="en-US" sz="1400" dirty="0" smtClean="0">
                <a:solidFill>
                  <a:srgbClr val="008000"/>
                </a:solidFill>
              </a:rPr>
              <a:t>(2) Jim, Fred</a:t>
            </a:r>
          </a:p>
          <a:p>
            <a:r>
              <a:rPr lang="en-US" sz="1400" dirty="0" smtClean="0">
                <a:solidFill>
                  <a:srgbClr val="008000"/>
                </a:solidFill>
              </a:rPr>
              <a:t>2 toboggans</a:t>
            </a:r>
          </a:p>
          <a:p>
            <a:r>
              <a:rPr lang="en-US" sz="1400" dirty="0" smtClean="0">
                <a:solidFill>
                  <a:srgbClr val="008000"/>
                </a:solidFill>
              </a:rPr>
              <a:t>3 BB</a:t>
            </a:r>
          </a:p>
          <a:p>
            <a:r>
              <a:rPr lang="en-US" sz="1400" dirty="0" smtClean="0">
                <a:solidFill>
                  <a:srgbClr val="008000"/>
                </a:solidFill>
              </a:rPr>
              <a:t>2 O2</a:t>
            </a:r>
          </a:p>
          <a:p>
            <a:r>
              <a:rPr lang="en-US" sz="1400" dirty="0" smtClean="0">
                <a:solidFill>
                  <a:srgbClr val="008000"/>
                </a:solidFill>
              </a:rPr>
              <a:t>2 </a:t>
            </a:r>
            <a:r>
              <a:rPr lang="en-US" sz="1400" dirty="0" err="1" smtClean="0">
                <a:solidFill>
                  <a:srgbClr val="008000"/>
                </a:solidFill>
              </a:rPr>
              <a:t>evacs</a:t>
            </a:r>
            <a:endParaRPr lang="en-US" sz="1400" dirty="0">
              <a:solidFill>
                <a:srgbClr val="008000"/>
              </a:solidFill>
            </a:endParaRPr>
          </a:p>
        </p:txBody>
      </p:sp>
      <p:sp>
        <p:nvSpPr>
          <p:cNvPr id="102" name="TextBox 101"/>
          <p:cNvSpPr txBox="1"/>
          <p:nvPr/>
        </p:nvSpPr>
        <p:spPr>
          <a:xfrm>
            <a:off x="6340190" y="4946731"/>
            <a:ext cx="1373480" cy="738664"/>
          </a:xfrm>
          <a:prstGeom prst="rect">
            <a:avLst/>
          </a:prstGeom>
          <a:noFill/>
        </p:spPr>
        <p:txBody>
          <a:bodyPr wrap="none" rtlCol="0">
            <a:spAutoFit/>
          </a:bodyPr>
          <a:lstStyle/>
          <a:p>
            <a:r>
              <a:rPr lang="en-US" sz="1400" dirty="0" smtClean="0">
                <a:solidFill>
                  <a:srgbClr val="008000"/>
                </a:solidFill>
              </a:rPr>
              <a:t>(2) Tom, Sydney  </a:t>
            </a:r>
          </a:p>
          <a:p>
            <a:r>
              <a:rPr lang="en-US" sz="1400" dirty="0" smtClean="0">
                <a:solidFill>
                  <a:srgbClr val="008000"/>
                </a:solidFill>
              </a:rPr>
              <a:t>1 toboggan 1 BB</a:t>
            </a:r>
          </a:p>
          <a:p>
            <a:r>
              <a:rPr lang="en-US" sz="1400" dirty="0" smtClean="0">
                <a:solidFill>
                  <a:srgbClr val="008000"/>
                </a:solidFill>
              </a:rPr>
              <a:t>2 </a:t>
            </a:r>
            <a:r>
              <a:rPr lang="en-US" sz="1400" dirty="0" err="1" smtClean="0">
                <a:solidFill>
                  <a:srgbClr val="008000"/>
                </a:solidFill>
              </a:rPr>
              <a:t>evacs</a:t>
            </a:r>
            <a:endParaRPr lang="en-US" sz="1400" dirty="0">
              <a:solidFill>
                <a:srgbClr val="008000"/>
              </a:solidFill>
            </a:endParaRPr>
          </a:p>
        </p:txBody>
      </p:sp>
      <p:cxnSp>
        <p:nvCxnSpPr>
          <p:cNvPr id="105" name="Straight Arrow Connector 104"/>
          <p:cNvCxnSpPr/>
          <p:nvPr/>
        </p:nvCxnSpPr>
        <p:spPr>
          <a:xfrm rot="10800000" flipV="1">
            <a:off x="5757333" y="4670951"/>
            <a:ext cx="2540954" cy="1242837"/>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84" name="Slide Number Placeholder 83"/>
          <p:cNvSpPr>
            <a:spLocks noGrp="1"/>
          </p:cNvSpPr>
          <p:nvPr>
            <p:ph type="sldNum" sz="quarter" idx="12"/>
          </p:nvPr>
        </p:nvSpPr>
        <p:spPr/>
        <p:txBody>
          <a:bodyPr/>
          <a:lstStyle/>
          <a:p>
            <a:fld id="{570BCC86-4A72-BA45-9E08-980398CDF0BE}" type="slidenum">
              <a:rPr lang="en-US" smtClean="0"/>
              <a:pPr/>
              <a:t>50</a:t>
            </a:fld>
            <a:endParaRPr lang="en-US"/>
          </a:p>
        </p:txBody>
      </p:sp>
      <p:sp>
        <p:nvSpPr>
          <p:cNvPr id="87" name="TextBox 86"/>
          <p:cNvSpPr txBox="1"/>
          <p:nvPr/>
        </p:nvSpPr>
        <p:spPr>
          <a:xfrm>
            <a:off x="3825343" y="1298591"/>
            <a:ext cx="973777" cy="400110"/>
          </a:xfrm>
          <a:prstGeom prst="rect">
            <a:avLst/>
          </a:prstGeom>
          <a:noFill/>
        </p:spPr>
        <p:txBody>
          <a:bodyPr wrap="square" rtlCol="0">
            <a:spAutoFit/>
          </a:bodyPr>
          <a:lstStyle/>
          <a:p>
            <a:pPr algn="ctr"/>
            <a:r>
              <a:rPr lang="en-US" sz="1000" dirty="0" smtClean="0"/>
              <a:t>Top</a:t>
            </a:r>
          </a:p>
          <a:p>
            <a:pPr algn="ctr"/>
            <a:r>
              <a:rPr lang="en-US" sz="1000" dirty="0" smtClean="0"/>
              <a:t>Bump Station</a:t>
            </a:r>
            <a:endParaRPr lang="en-US" sz="1000" dirty="0"/>
          </a:p>
        </p:txBody>
      </p:sp>
      <p:sp>
        <p:nvSpPr>
          <p:cNvPr id="88" name="TextBox 87"/>
          <p:cNvSpPr txBox="1"/>
          <p:nvPr/>
        </p:nvSpPr>
        <p:spPr>
          <a:xfrm>
            <a:off x="4584638" y="6387010"/>
            <a:ext cx="922982" cy="400110"/>
          </a:xfrm>
          <a:prstGeom prst="rect">
            <a:avLst/>
          </a:prstGeom>
          <a:noFill/>
        </p:spPr>
        <p:txBody>
          <a:bodyPr wrap="square" rtlCol="0">
            <a:spAutoFit/>
          </a:bodyPr>
          <a:lstStyle/>
          <a:p>
            <a:r>
              <a:rPr lang="en-US" sz="1000" dirty="0" smtClean="0"/>
              <a:t>Dispatch</a:t>
            </a:r>
          </a:p>
          <a:p>
            <a:r>
              <a:rPr lang="en-US" sz="1000" dirty="0" smtClean="0"/>
              <a:t>Aid Room</a:t>
            </a:r>
            <a:endParaRPr lang="en-US" sz="1000" dirty="0"/>
          </a:p>
        </p:txBody>
      </p:sp>
      <p:sp>
        <p:nvSpPr>
          <p:cNvPr id="89" name="TextBox 88"/>
          <p:cNvSpPr txBox="1"/>
          <p:nvPr/>
        </p:nvSpPr>
        <p:spPr>
          <a:xfrm>
            <a:off x="8384470" y="4330416"/>
            <a:ext cx="384540" cy="307777"/>
          </a:xfrm>
          <a:prstGeom prst="rect">
            <a:avLst/>
          </a:prstGeom>
          <a:noFill/>
        </p:spPr>
        <p:txBody>
          <a:bodyPr wrap="none" rtlCol="0">
            <a:spAutoFit/>
          </a:bodyPr>
          <a:lstStyle/>
          <a:p>
            <a:r>
              <a:rPr lang="en-US" sz="1400" dirty="0" smtClean="0">
                <a:solidFill>
                  <a:srgbClr val="008000"/>
                </a:solidFill>
              </a:rPr>
              <a:t>(0)</a:t>
            </a:r>
            <a:endParaRPr lang="en-US" sz="1400" dirty="0">
              <a:solidFill>
                <a:srgbClr val="008000"/>
              </a:solidFill>
            </a:endParaRPr>
          </a:p>
        </p:txBody>
      </p:sp>
      <p:sp>
        <p:nvSpPr>
          <p:cNvPr id="90" name="TextBox 89"/>
          <p:cNvSpPr txBox="1"/>
          <p:nvPr/>
        </p:nvSpPr>
        <p:spPr>
          <a:xfrm>
            <a:off x="5870519" y="3953532"/>
            <a:ext cx="1428797" cy="523220"/>
          </a:xfrm>
          <a:prstGeom prst="rect">
            <a:avLst/>
          </a:prstGeom>
          <a:noFill/>
        </p:spPr>
        <p:txBody>
          <a:bodyPr wrap="none" rtlCol="0">
            <a:spAutoFit/>
          </a:bodyPr>
          <a:lstStyle/>
          <a:p>
            <a:pPr marL="342900" indent="-342900">
              <a:buAutoNum type="arabicParenBoth"/>
            </a:pPr>
            <a:r>
              <a:rPr lang="en-US" sz="1400" dirty="0" smtClean="0">
                <a:solidFill>
                  <a:srgbClr val="008000"/>
                </a:solidFill>
              </a:rPr>
              <a:t>Sam</a:t>
            </a:r>
          </a:p>
          <a:p>
            <a:pPr marL="342900" indent="-342900"/>
            <a:r>
              <a:rPr lang="en-US" sz="1400" dirty="0" smtClean="0">
                <a:solidFill>
                  <a:srgbClr val="008000"/>
                </a:solidFill>
              </a:rPr>
              <a:t>Collision incident</a:t>
            </a:r>
            <a:endParaRPr lang="en-US" sz="1400" dirty="0">
              <a:solidFill>
                <a:srgbClr val="008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Status so Far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3 teams of 2 to </a:t>
            </a:r>
            <a:r>
              <a:rPr lang="en-US" dirty="0" err="1" smtClean="0"/>
              <a:t>evac</a:t>
            </a:r>
            <a:r>
              <a:rPr lang="en-US" dirty="0" smtClean="0"/>
              <a:t> tower 6 down</a:t>
            </a:r>
          </a:p>
          <a:p>
            <a:r>
              <a:rPr lang="en-US" dirty="0" smtClean="0"/>
              <a:t>1 team of 2 to </a:t>
            </a:r>
            <a:r>
              <a:rPr lang="en-US" dirty="0" err="1" smtClean="0"/>
              <a:t>evac</a:t>
            </a:r>
            <a:r>
              <a:rPr lang="en-US" dirty="0" smtClean="0"/>
              <a:t> tower 17 down</a:t>
            </a:r>
          </a:p>
          <a:p>
            <a:r>
              <a:rPr lang="en-US" dirty="0" smtClean="0"/>
              <a:t>MCI </a:t>
            </a:r>
          </a:p>
          <a:p>
            <a:pPr lvl="1"/>
            <a:r>
              <a:rPr lang="en-US" dirty="0" smtClean="0"/>
              <a:t>3 patrollers on site, triage in process</a:t>
            </a:r>
          </a:p>
          <a:p>
            <a:pPr lvl="1"/>
            <a:r>
              <a:rPr lang="en-US" dirty="0" smtClean="0"/>
              <a:t>5 patrollers en-route with</a:t>
            </a:r>
          </a:p>
          <a:p>
            <a:pPr lvl="2"/>
            <a:r>
              <a:rPr lang="en-US" dirty="0" smtClean="0"/>
              <a:t>4 Toboggans</a:t>
            </a:r>
          </a:p>
          <a:p>
            <a:pPr lvl="2"/>
            <a:r>
              <a:rPr lang="en-US" dirty="0" smtClean="0"/>
              <a:t>4 Back Boards</a:t>
            </a:r>
          </a:p>
          <a:p>
            <a:pPr lvl="2"/>
            <a:r>
              <a:rPr lang="en-US" dirty="0" smtClean="0"/>
              <a:t>2 Oxygen tanks</a:t>
            </a:r>
          </a:p>
          <a:p>
            <a:pPr lvl="2"/>
            <a:r>
              <a:rPr lang="en-US" dirty="0" smtClean="0"/>
              <a:t>6 </a:t>
            </a:r>
            <a:r>
              <a:rPr lang="en-US" dirty="0" err="1" smtClean="0"/>
              <a:t>Evac</a:t>
            </a:r>
            <a:r>
              <a:rPr lang="en-US" dirty="0" smtClean="0"/>
              <a:t> seats</a:t>
            </a:r>
          </a:p>
          <a:p>
            <a:r>
              <a:rPr lang="en-US" dirty="0" smtClean="0"/>
              <a:t>Ski the line reports</a:t>
            </a:r>
          </a:p>
          <a:p>
            <a:pPr lvl="1"/>
            <a:r>
              <a:rPr lang="en-US" dirty="0" smtClean="0"/>
              <a:t>2 young children (John’s) mid sheave train tower 7</a:t>
            </a:r>
          </a:p>
          <a:p>
            <a:pPr lvl="1"/>
            <a:r>
              <a:rPr lang="en-US" dirty="0" smtClean="0"/>
              <a:t>1 cold adaptive skier just behind the children</a:t>
            </a:r>
          </a:p>
          <a:p>
            <a:pPr lvl="1"/>
            <a:r>
              <a:rPr lang="en-US" dirty="0" smtClean="0"/>
              <a:t>Difficult egress above tower 6</a:t>
            </a:r>
          </a:p>
          <a:p>
            <a:pPr lvl="1"/>
            <a:r>
              <a:rPr lang="en-US" dirty="0" smtClean="0"/>
              <a:t>There are still skiers in the chair in the derailed area</a:t>
            </a:r>
          </a:p>
          <a:p>
            <a:pPr lvl="1"/>
            <a:r>
              <a:rPr lang="en-US" dirty="0" smtClean="0"/>
              <a:t>3 paid staff not yet assigned</a:t>
            </a: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(9)</a:t>
            </a:r>
            <a:endParaRPr lang="en-US" dirty="0">
              <a:solidFill>
                <a:srgbClr val="0000FF"/>
              </a:solidFill>
            </a:endParaRPr>
          </a:p>
        </p:txBody>
      </p:sp>
      <p:sp>
        <p:nvSpPr>
          <p:cNvPr id="3" name="Content Placeholder 2"/>
          <p:cNvSpPr>
            <a:spLocks noGrp="1"/>
          </p:cNvSpPr>
          <p:nvPr>
            <p:ph idx="1"/>
          </p:nvPr>
        </p:nvSpPr>
        <p:spPr>
          <a:xfrm>
            <a:off x="457200" y="1600200"/>
            <a:ext cx="8229600" cy="5036326"/>
          </a:xfrm>
        </p:spPr>
        <p:txBody>
          <a:bodyPr>
            <a:normAutofit fontScale="55000" lnSpcReduction="20000"/>
          </a:bodyPr>
          <a:lstStyle/>
          <a:p>
            <a:pPr>
              <a:spcAft>
                <a:spcPts val="600"/>
              </a:spcAft>
            </a:pPr>
            <a:r>
              <a:rPr lang="en-US" dirty="0" smtClean="0"/>
              <a:t>4:11 PM Radio:   “Paid staff from IC.  I will need a tower climb for evacuation at Tower 7, plus Incident Investigation for the MCI.”</a:t>
            </a:r>
          </a:p>
          <a:p>
            <a:pPr>
              <a:spcAft>
                <a:spcPts val="600"/>
              </a:spcAft>
            </a:pPr>
            <a:r>
              <a:rPr lang="en-US" dirty="0" smtClean="0"/>
              <a:t>4:11 PM Radio:   “IC from Jan.  I have Ted with me, we will get a harness and </a:t>
            </a:r>
            <a:r>
              <a:rPr lang="en-US" dirty="0" err="1" smtClean="0"/>
              <a:t>sno</a:t>
            </a:r>
            <a:r>
              <a:rPr lang="en-US" dirty="0" smtClean="0"/>
              <a:t>-mo up to Tower 7.  I  already have Ron doing II at the chair Y incident.”</a:t>
            </a:r>
          </a:p>
          <a:p>
            <a:pPr>
              <a:spcAft>
                <a:spcPts val="600"/>
              </a:spcAft>
            </a:pPr>
            <a:r>
              <a:rPr lang="en-US" dirty="0" smtClean="0"/>
              <a:t>4:12 PM Radio:  “Patrol from Customer Relations, please tell all customers you evacuate there is free hot chocolate in the lodge.”</a:t>
            </a:r>
          </a:p>
          <a:p>
            <a:pPr>
              <a:spcAft>
                <a:spcPts val="600"/>
              </a:spcAft>
            </a:pPr>
            <a:r>
              <a:rPr lang="en-US" dirty="0" smtClean="0"/>
              <a:t>4:12 PM Radio:  “Evacuation rescue group from IC, please let the guests know about the hot chocolate.  Base </a:t>
            </a:r>
            <a:r>
              <a:rPr lang="en-US" dirty="0" smtClean="0"/>
              <a:t>from </a:t>
            </a:r>
            <a:r>
              <a:rPr lang="en-US" dirty="0" smtClean="0"/>
              <a:t>IC, I clearly need more resources.  Do we have patrollers from other areas rolling in?”</a:t>
            </a:r>
          </a:p>
          <a:p>
            <a:pPr>
              <a:spcAft>
                <a:spcPts val="600"/>
              </a:spcAft>
            </a:pPr>
            <a:r>
              <a:rPr lang="en-US" dirty="0" smtClean="0"/>
              <a:t>4:13 PM Radio:  “IC from Base. We have 4 now and more coming.”</a:t>
            </a:r>
          </a:p>
          <a:p>
            <a:pPr>
              <a:spcAft>
                <a:spcPts val="600"/>
              </a:spcAft>
            </a:pPr>
            <a:r>
              <a:rPr lang="en-US" dirty="0" smtClean="0"/>
              <a:t>4:13 PM Radio:  “Base from IC, did they bring any additional equipment?”</a:t>
            </a:r>
          </a:p>
          <a:p>
            <a:pPr>
              <a:spcAft>
                <a:spcPts val="600"/>
              </a:spcAft>
            </a:pPr>
            <a:r>
              <a:rPr lang="en-US" dirty="0" smtClean="0"/>
              <a:t>4:14 PM Radio:  “IC from Base, not yet.  But we have 2 backboards and 2 O2 tanks in the aid Room.  Shall I request some from other patrols.”</a:t>
            </a:r>
          </a:p>
          <a:p>
            <a:pPr>
              <a:spcAft>
                <a:spcPts val="600"/>
              </a:spcAft>
            </a:pPr>
            <a:r>
              <a:rPr lang="en-US" dirty="0" smtClean="0"/>
              <a:t>4:14 PM Radio:  “Medical group from IC, how many more sleds, backboards and O2 do you need.”  You have or will soon have 4 sleds, 4 back boards and 2 O2 tanks.”</a:t>
            </a:r>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(10)</a:t>
            </a:r>
            <a:endParaRPr lang="en-US" dirty="0">
              <a:solidFill>
                <a:srgbClr val="0000FF"/>
              </a:solidFill>
            </a:endParaRPr>
          </a:p>
        </p:txBody>
      </p:sp>
      <p:sp>
        <p:nvSpPr>
          <p:cNvPr id="3" name="Content Placeholder 2"/>
          <p:cNvSpPr>
            <a:spLocks noGrp="1"/>
          </p:cNvSpPr>
          <p:nvPr>
            <p:ph idx="1"/>
          </p:nvPr>
        </p:nvSpPr>
        <p:spPr>
          <a:xfrm>
            <a:off x="457200" y="1600200"/>
            <a:ext cx="8229600" cy="5036326"/>
          </a:xfrm>
        </p:spPr>
        <p:txBody>
          <a:bodyPr>
            <a:normAutofit fontScale="92500" lnSpcReduction="10000"/>
          </a:bodyPr>
          <a:lstStyle/>
          <a:p>
            <a:pPr>
              <a:spcAft>
                <a:spcPts val="600"/>
              </a:spcAft>
            </a:pPr>
            <a:r>
              <a:rPr lang="en-US" dirty="0" smtClean="0"/>
              <a:t>4:15 PM Radio:   “IC from Summit Patrol Supervisor, I am ready to assume overall Incident Command.  Please have your scribe e-mail photos of the update map to </a:t>
            </a:r>
            <a:r>
              <a:rPr lang="en-US" dirty="0" smtClean="0">
                <a:hlinkClick r:id="rId2"/>
              </a:rPr>
              <a:t>xxxx@xxx.com</a:t>
            </a:r>
            <a:r>
              <a:rPr lang="en-US" dirty="0" smtClean="0"/>
              <a:t>,  phone me on XXXX.  He can brief me as I read the log.  Please </a:t>
            </a:r>
            <a:r>
              <a:rPr lang="en-US" dirty="0" smtClean="0"/>
              <a:t>continue </a:t>
            </a:r>
            <a:r>
              <a:rPr lang="en-US" dirty="0" smtClean="0"/>
              <a:t>Incident Command until my debrief is complete, then I’ll call you again to complete transfer.”</a:t>
            </a:r>
          </a:p>
          <a:p>
            <a:pPr>
              <a:spcAft>
                <a:spcPts val="600"/>
              </a:spcAft>
            </a:pPr>
            <a:endParaRPr lang="en-US" dirty="0" smtClean="0"/>
          </a:p>
          <a:p>
            <a:pPr>
              <a:spcAft>
                <a:spcPts val="600"/>
              </a:spcAft>
            </a:pPr>
            <a:r>
              <a:rPr lang="en-US" dirty="0" smtClean="0"/>
              <a:t>Question:  Why did the supervisor delay taking over?</a:t>
            </a:r>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(10)</a:t>
            </a:r>
            <a:endParaRPr lang="en-US" dirty="0">
              <a:solidFill>
                <a:srgbClr val="0000FF"/>
              </a:solidFill>
            </a:endParaRPr>
          </a:p>
        </p:txBody>
      </p:sp>
      <p:sp>
        <p:nvSpPr>
          <p:cNvPr id="3" name="Content Placeholder 2"/>
          <p:cNvSpPr>
            <a:spLocks noGrp="1"/>
          </p:cNvSpPr>
          <p:nvPr>
            <p:ph idx="1"/>
          </p:nvPr>
        </p:nvSpPr>
        <p:spPr>
          <a:xfrm>
            <a:off x="457200" y="1600200"/>
            <a:ext cx="8229600" cy="5036326"/>
          </a:xfrm>
        </p:spPr>
        <p:txBody>
          <a:bodyPr>
            <a:normAutofit fontScale="77500" lnSpcReduction="20000"/>
          </a:bodyPr>
          <a:lstStyle/>
          <a:p>
            <a:pPr>
              <a:spcAft>
                <a:spcPts val="600"/>
              </a:spcAft>
            </a:pPr>
            <a:r>
              <a:rPr lang="en-US" dirty="0" smtClean="0"/>
              <a:t>4:15 PM Radio:   “IC from Summit Patrol Supervisor, I am ready to assume overall Incident Command.  Please have your scribe e-mail photos of the update map to </a:t>
            </a:r>
            <a:r>
              <a:rPr lang="en-US" dirty="0" smtClean="0">
                <a:hlinkClick r:id="rId2"/>
              </a:rPr>
              <a:t>xxxx@xxx.com</a:t>
            </a:r>
            <a:r>
              <a:rPr lang="en-US" dirty="0" smtClean="0"/>
              <a:t>,  phone me on XXXX.  He can brief me as I read the log.  Please </a:t>
            </a:r>
            <a:r>
              <a:rPr lang="en-US" dirty="0" smtClean="0"/>
              <a:t>continue </a:t>
            </a:r>
            <a:r>
              <a:rPr lang="en-US" dirty="0" smtClean="0"/>
              <a:t>Incident Command until my debrief is complete, then I’ll call you again to complete transfer.</a:t>
            </a:r>
            <a:r>
              <a:rPr lang="en-US" dirty="0" smtClean="0"/>
              <a:t>”</a:t>
            </a:r>
          </a:p>
          <a:p>
            <a:pPr>
              <a:spcAft>
                <a:spcPts val="600"/>
              </a:spcAft>
            </a:pPr>
            <a:r>
              <a:rPr lang="en-US" dirty="0" smtClean="0"/>
              <a:t>Why did the supervisor delay taking over?</a:t>
            </a:r>
            <a:endParaRPr lang="en-US" dirty="0" smtClean="0"/>
          </a:p>
          <a:p>
            <a:pPr lvl="1">
              <a:spcAft>
                <a:spcPts val="600"/>
              </a:spcAft>
            </a:pPr>
            <a:r>
              <a:rPr lang="en-US" dirty="0" smtClean="0">
                <a:solidFill>
                  <a:srgbClr val="0000FF"/>
                </a:solidFill>
              </a:rPr>
              <a:t>From radio transmissions he is confident you’ve got it under </a:t>
            </a:r>
            <a:r>
              <a:rPr lang="en-US" dirty="0" smtClean="0">
                <a:solidFill>
                  <a:srgbClr val="0000FF"/>
                </a:solidFill>
              </a:rPr>
              <a:t>control so far (His confidence in events to date is key)</a:t>
            </a:r>
          </a:p>
          <a:p>
            <a:pPr lvl="1">
              <a:spcAft>
                <a:spcPts val="600"/>
              </a:spcAft>
            </a:pPr>
            <a:r>
              <a:rPr lang="en-US" dirty="0" smtClean="0">
                <a:solidFill>
                  <a:srgbClr val="0000FF"/>
                </a:solidFill>
              </a:rPr>
              <a:t>He may have other ducks to line up with other facets of Area Management and other agencies such as Fire, Public Media, etc.</a:t>
            </a:r>
          </a:p>
          <a:p>
            <a:pPr lvl="1">
              <a:spcAft>
                <a:spcPts val="600"/>
              </a:spcAft>
            </a:pPr>
            <a:r>
              <a:rPr lang="en-US" dirty="0" smtClean="0">
                <a:solidFill>
                  <a:srgbClr val="0000FF"/>
                </a:solidFill>
              </a:rPr>
              <a:t>He needs the current IC to be in a good and un-harried space to debrief and shift command</a:t>
            </a:r>
          </a:p>
          <a:p>
            <a:pPr lvl="1">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(10)</a:t>
            </a:r>
            <a:endParaRPr lang="en-US" dirty="0">
              <a:solidFill>
                <a:srgbClr val="0000FF"/>
              </a:solidFill>
            </a:endParaRPr>
          </a:p>
        </p:txBody>
      </p:sp>
      <p:sp>
        <p:nvSpPr>
          <p:cNvPr id="3" name="Content Placeholder 2"/>
          <p:cNvSpPr>
            <a:spLocks noGrp="1"/>
          </p:cNvSpPr>
          <p:nvPr>
            <p:ph idx="1"/>
          </p:nvPr>
        </p:nvSpPr>
        <p:spPr>
          <a:xfrm>
            <a:off x="457200" y="1600200"/>
            <a:ext cx="8229600" cy="5036326"/>
          </a:xfrm>
        </p:spPr>
        <p:txBody>
          <a:bodyPr>
            <a:normAutofit fontScale="47500" lnSpcReduction="20000"/>
          </a:bodyPr>
          <a:lstStyle/>
          <a:p>
            <a:pPr>
              <a:spcAft>
                <a:spcPts val="600"/>
              </a:spcAft>
            </a:pPr>
            <a:r>
              <a:rPr lang="en-US" dirty="0" smtClean="0"/>
              <a:t>4:15 PM Radio:   “IC from Summit Patrol Supervisor, I am ready to assume overall Incident Command.  Please have your scribe e-mail photos of the update map to </a:t>
            </a:r>
            <a:r>
              <a:rPr lang="en-US" dirty="0" smtClean="0">
                <a:hlinkClick r:id="rId2"/>
              </a:rPr>
              <a:t>xxxx@xxx.com</a:t>
            </a:r>
            <a:r>
              <a:rPr lang="en-US" dirty="0" smtClean="0"/>
              <a:t>,  phone me on XXXX.  He can brief me as I read the log.  Please </a:t>
            </a:r>
            <a:r>
              <a:rPr lang="en-US" dirty="0" smtClean="0"/>
              <a:t>continue </a:t>
            </a:r>
            <a:r>
              <a:rPr lang="en-US" dirty="0" smtClean="0"/>
              <a:t>Incident Command</a:t>
            </a:r>
            <a:r>
              <a:rPr lang="en-US" dirty="0" smtClean="0"/>
              <a:t> with priority, interrupting my debrief if necessary, until </a:t>
            </a:r>
            <a:r>
              <a:rPr lang="en-US" dirty="0" smtClean="0"/>
              <a:t>my debrief is complete, then I’ll call you again to complete transfer.</a:t>
            </a:r>
            <a:r>
              <a:rPr lang="en-US" dirty="0" smtClean="0"/>
              <a:t>”</a:t>
            </a:r>
          </a:p>
          <a:p>
            <a:pPr>
              <a:spcAft>
                <a:spcPts val="600"/>
              </a:spcAft>
            </a:pPr>
            <a:r>
              <a:rPr lang="en-US" dirty="0" smtClean="0"/>
              <a:t>4</a:t>
            </a:r>
            <a:r>
              <a:rPr lang="en-US" dirty="0" smtClean="0"/>
              <a:t>:11 PM Radio:   “IC from Jan.  I have Ted with me, we will get a harness and </a:t>
            </a:r>
            <a:r>
              <a:rPr lang="en-US" dirty="0" err="1" smtClean="0"/>
              <a:t>sno</a:t>
            </a:r>
            <a:r>
              <a:rPr lang="en-US" dirty="0" smtClean="0"/>
              <a:t>-mo up to Tower 7.  I  already have Ron doing II at the chair Y incident.”</a:t>
            </a:r>
          </a:p>
          <a:p>
            <a:pPr>
              <a:spcAft>
                <a:spcPts val="600"/>
              </a:spcAft>
            </a:pPr>
            <a:r>
              <a:rPr lang="en-US" dirty="0" smtClean="0"/>
              <a:t>4:12 PM Radio:  “Patrol from Customer Relations, please tell all customers you evacuate there is free hot chocolate in the lodge.”</a:t>
            </a:r>
          </a:p>
          <a:p>
            <a:pPr>
              <a:spcAft>
                <a:spcPts val="600"/>
              </a:spcAft>
            </a:pPr>
            <a:r>
              <a:rPr lang="en-US" dirty="0" smtClean="0"/>
              <a:t>4:12 PM Radio:  “Evacuation rescue group from IC, please let the guests know about the hot chocolate.  Base fro IC, I clearly need more resources.  Do we have patrollers from other areas rolling in?”</a:t>
            </a:r>
          </a:p>
          <a:p>
            <a:pPr>
              <a:spcAft>
                <a:spcPts val="600"/>
              </a:spcAft>
            </a:pPr>
            <a:r>
              <a:rPr lang="en-US" dirty="0" smtClean="0"/>
              <a:t>4:13 PM Radio:  “IC from Base. We have 4 now and more coming.”</a:t>
            </a:r>
          </a:p>
          <a:p>
            <a:pPr>
              <a:spcAft>
                <a:spcPts val="600"/>
              </a:spcAft>
            </a:pPr>
            <a:r>
              <a:rPr lang="en-US" dirty="0" smtClean="0"/>
              <a:t>4:13 PM Radio:  “Base from IC, did they bring any additional equipment?”</a:t>
            </a:r>
          </a:p>
          <a:p>
            <a:pPr>
              <a:spcAft>
                <a:spcPts val="600"/>
              </a:spcAft>
            </a:pPr>
            <a:r>
              <a:rPr lang="en-US" dirty="0" smtClean="0"/>
              <a:t>4:14 PM Radio:  “IC from Base, not yet.  But we have 2 backboards and 2 O2 tanks in the aid Room.  Shall I request some from other patrols.”</a:t>
            </a:r>
          </a:p>
          <a:p>
            <a:pPr>
              <a:spcAft>
                <a:spcPts val="600"/>
              </a:spcAft>
            </a:pPr>
            <a:r>
              <a:rPr lang="en-US" dirty="0" smtClean="0"/>
              <a:t>4:14 PM Radio:  “Medical group from IC, how many more sleds, backboards and O2 do you need.”  You have or will soon have 4 sleds, 4 back boards and 2 O2 tanks.”</a:t>
            </a:r>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a:t>
            </a:r>
            <a:r>
              <a:rPr lang="en-US" dirty="0" smtClean="0">
                <a:solidFill>
                  <a:srgbClr val="0000FF"/>
                </a:solidFill>
              </a:rPr>
              <a:t>11)</a:t>
            </a:r>
            <a:endParaRPr lang="en-US" dirty="0">
              <a:solidFill>
                <a:srgbClr val="0000FF"/>
              </a:solidFill>
            </a:endParaRPr>
          </a:p>
        </p:txBody>
      </p:sp>
      <p:sp>
        <p:nvSpPr>
          <p:cNvPr id="3" name="Content Placeholder 2"/>
          <p:cNvSpPr>
            <a:spLocks noGrp="1"/>
          </p:cNvSpPr>
          <p:nvPr>
            <p:ph idx="1"/>
          </p:nvPr>
        </p:nvSpPr>
        <p:spPr>
          <a:xfrm>
            <a:off x="457200" y="1600200"/>
            <a:ext cx="8229600" cy="5036326"/>
          </a:xfrm>
        </p:spPr>
        <p:txBody>
          <a:bodyPr>
            <a:normAutofit fontScale="85000" lnSpcReduction="10000"/>
          </a:bodyPr>
          <a:lstStyle/>
          <a:p>
            <a:pPr>
              <a:spcAft>
                <a:spcPts val="600"/>
              </a:spcAft>
            </a:pPr>
            <a:r>
              <a:rPr lang="en-US" dirty="0" smtClean="0"/>
              <a:t>4:15 PM Radio:   “IC from Summit Patrol Supervisor, I am</a:t>
            </a:r>
            <a:r>
              <a:rPr lang="en-US" dirty="0" smtClean="0"/>
              <a:t> assuming Incident Command, </a:t>
            </a:r>
            <a:r>
              <a:rPr lang="en-US" dirty="0" smtClean="0"/>
              <a:t>please continue as </a:t>
            </a:r>
            <a:r>
              <a:rPr lang="en-US" dirty="0" smtClean="0"/>
              <a:t>Evacuation </a:t>
            </a:r>
            <a:r>
              <a:rPr lang="en-US" dirty="0" smtClean="0"/>
              <a:t>Rescue Group </a:t>
            </a:r>
            <a:r>
              <a:rPr lang="en-US" dirty="0" smtClean="0"/>
              <a:t>Leadership”</a:t>
            </a:r>
          </a:p>
          <a:p>
            <a:pPr>
              <a:spcAft>
                <a:spcPts val="600"/>
              </a:spcAft>
            </a:pPr>
            <a:r>
              <a:rPr lang="en-US" dirty="0" smtClean="0"/>
              <a:t>4</a:t>
            </a:r>
            <a:r>
              <a:rPr lang="en-US" dirty="0" smtClean="0"/>
              <a:t>:</a:t>
            </a:r>
            <a:r>
              <a:rPr lang="en-US" dirty="0" smtClean="0"/>
              <a:t>16 </a:t>
            </a:r>
            <a:r>
              <a:rPr lang="en-US" dirty="0" smtClean="0"/>
              <a:t>PM Radio:   </a:t>
            </a:r>
            <a:r>
              <a:rPr lang="en-US" dirty="0" smtClean="0"/>
              <a:t>“General Announcement, Summit Patrol supervisor has assumed Incident Command, as previous incident Commander </a:t>
            </a:r>
            <a:r>
              <a:rPr lang="en-US" dirty="0" smtClean="0"/>
              <a:t>I’m </a:t>
            </a:r>
            <a:r>
              <a:rPr lang="en-US" dirty="0" smtClean="0"/>
              <a:t>assuming </a:t>
            </a:r>
            <a:r>
              <a:rPr lang="en-US" dirty="0" smtClean="0"/>
              <a:t>Evacuation </a:t>
            </a:r>
            <a:r>
              <a:rPr lang="en-US" dirty="0" smtClean="0"/>
              <a:t>Rescue Group </a:t>
            </a:r>
            <a:r>
              <a:rPr lang="en-US" dirty="0" smtClean="0"/>
              <a:t>Leadership (ERGL)”</a:t>
            </a:r>
          </a:p>
          <a:p>
            <a:pPr>
              <a:spcAft>
                <a:spcPts val="600"/>
              </a:spcAft>
            </a:pPr>
            <a:endParaRPr lang="en-US" dirty="0" smtClean="0"/>
          </a:p>
          <a:p>
            <a:pPr>
              <a:spcAft>
                <a:spcPts val="600"/>
              </a:spcAft>
              <a:buNone/>
            </a:pPr>
            <a:r>
              <a:rPr lang="en-US" dirty="0" smtClean="0">
                <a:solidFill>
                  <a:srgbClr val="0000FF"/>
                </a:solidFill>
              </a:rPr>
              <a:t>Transfer of command must be clearly communicated</a:t>
            </a:r>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Meanwhile, you are Chris at MCI Command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you first got there you identified an unresponsive woman.  It looks like she hit a snow covered rock.  You find her head is at an odd angle and she is not breathing.  You find out quickly, you have an MCI.  What do you do:</a:t>
            </a:r>
          </a:p>
          <a:p>
            <a:pPr marL="912813" lvl="1" indent="-396875">
              <a:buFont typeface="Wingdings" charset="2"/>
              <a:buChar char="q"/>
            </a:pPr>
            <a:r>
              <a:rPr lang="en-US" dirty="0" smtClean="0"/>
              <a:t>Start rescue breathing for this woman and ignore all others</a:t>
            </a:r>
          </a:p>
          <a:p>
            <a:pPr marL="912813" lvl="1" indent="-396875">
              <a:buFont typeface="Wingdings" charset="2"/>
              <a:buChar char="q"/>
            </a:pPr>
            <a:r>
              <a:rPr lang="en-US" dirty="0" smtClean="0"/>
              <a:t>Start CPR</a:t>
            </a:r>
          </a:p>
          <a:p>
            <a:pPr marL="912813" lvl="1" indent="-396875">
              <a:buFont typeface="Wingdings" charset="2"/>
              <a:buChar char="q"/>
            </a:pPr>
            <a:r>
              <a:rPr lang="en-US" dirty="0" smtClean="0"/>
              <a:t>Label her Black and move on to the others</a:t>
            </a:r>
          </a:p>
          <a:p>
            <a:pPr marL="912813" lvl="1" indent="-396875">
              <a:buFont typeface="Wingdings" charset="2"/>
              <a:buChar char="q"/>
            </a:pPr>
            <a:r>
              <a:rPr lang="en-US" dirty="0" smtClean="0"/>
              <a:t>Reposition her airway once and see if she breathes, quickly stabilize the reposition with packed in snow and move on to the others</a:t>
            </a:r>
          </a:p>
          <a:p>
            <a:pPr marL="912813" lvl="1" indent="-396875">
              <a:buFont typeface="Wingdings" charset="2"/>
              <a:buChar char="q"/>
            </a:pPr>
            <a:r>
              <a:rPr lang="en-US" dirty="0" smtClean="0"/>
              <a:t>Panic</a:t>
            </a:r>
          </a:p>
        </p:txBody>
      </p:sp>
      <p:sp>
        <p:nvSpPr>
          <p:cNvPr id="4" name="Slide Number Placeholder 3"/>
          <p:cNvSpPr>
            <a:spLocks noGrp="1"/>
          </p:cNvSpPr>
          <p:nvPr>
            <p:ph type="sldNum" sz="quarter" idx="12"/>
          </p:nvPr>
        </p:nvSpPr>
        <p:spPr/>
        <p:txBody>
          <a:bodyPr/>
          <a:lstStyle/>
          <a:p>
            <a:fld id="{570BCC86-4A72-BA45-9E08-980398CDF0BE}"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Answer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When you first got there you identified an unresponsive woman.  You find she is not breathing.  You find out quickly, you have an MCI.  What do you do:</a:t>
            </a:r>
          </a:p>
          <a:p>
            <a:pPr marL="912813" lvl="1" indent="-396875">
              <a:buFont typeface="Wingdings" charset="2"/>
              <a:buChar char="q"/>
            </a:pPr>
            <a:r>
              <a:rPr lang="en-US" dirty="0" smtClean="0"/>
              <a:t>Start rescue breathing for this woman and ignore all others</a:t>
            </a:r>
          </a:p>
          <a:p>
            <a:pPr marL="912813" lvl="1" indent="-396875">
              <a:buFont typeface="Wingdings" charset="2"/>
              <a:buChar char="q"/>
            </a:pPr>
            <a:r>
              <a:rPr lang="en-US" dirty="0" smtClean="0"/>
              <a:t>Start CPR</a:t>
            </a:r>
          </a:p>
          <a:p>
            <a:pPr marL="912813" lvl="1" indent="-396875">
              <a:buFont typeface="Wingdings" charset="2"/>
              <a:buChar char="q"/>
            </a:pPr>
            <a:r>
              <a:rPr lang="en-US" dirty="0" smtClean="0"/>
              <a:t>Label her Black and move on to the others</a:t>
            </a:r>
          </a:p>
          <a:p>
            <a:pPr marL="912813" lvl="1" indent="-396875">
              <a:buFont typeface="Wingdings" charset="2"/>
              <a:buChar char="ü"/>
            </a:pPr>
            <a:r>
              <a:rPr lang="en-US" dirty="0" smtClean="0"/>
              <a:t>Reposition her airway once and see if she breathes, quickly stabilize the reposition with packed in snow and move on to the others</a:t>
            </a:r>
          </a:p>
          <a:p>
            <a:pPr marL="1312863" lvl="2" indent="-396875"/>
            <a:r>
              <a:rPr lang="en-US" i="1" dirty="0" smtClean="0">
                <a:solidFill>
                  <a:srgbClr val="0000FF"/>
                </a:solidFill>
              </a:rPr>
              <a:t>It does not take long to give her one chance at life.  But beyond that the rules of triage are the greatest good for the greatest number.  So as callous as it seems, if that one shot doesn’t work, she is Black.  If it works she is Red.</a:t>
            </a:r>
          </a:p>
          <a:p>
            <a:pPr marL="912813" lvl="1" indent="-396875">
              <a:buFont typeface="Wingdings" charset="2"/>
              <a:buChar char="q"/>
            </a:pPr>
            <a:r>
              <a:rPr lang="en-US" dirty="0" smtClean="0"/>
              <a:t>Panic</a:t>
            </a:r>
          </a:p>
          <a:p>
            <a:pPr marL="1312863" lvl="2" indent="-396875">
              <a:buNone/>
            </a:pPr>
            <a:r>
              <a:rPr lang="en-US" i="1" dirty="0" smtClean="0">
                <a:solidFill>
                  <a:srgbClr val="FF0000"/>
                </a:solidFill>
              </a:rPr>
              <a:t>	No way</a:t>
            </a:r>
            <a:r>
              <a:rPr lang="en-US" i="1" dirty="0" smtClean="0">
                <a:solidFill>
                  <a:srgbClr val="FF0000"/>
                </a:solidFill>
              </a:rPr>
              <a:t>!  Breath deep.  Stay cool</a:t>
            </a:r>
            <a:endParaRPr lang="en-US" i="1" dirty="0" smtClean="0">
              <a:solidFill>
                <a:srgbClr val="FF0000"/>
              </a:solidFill>
            </a:endParaRPr>
          </a:p>
        </p:txBody>
      </p:sp>
      <p:sp>
        <p:nvSpPr>
          <p:cNvPr id="4" name="Slide Number Placeholder 3"/>
          <p:cNvSpPr>
            <a:spLocks noGrp="1"/>
          </p:cNvSpPr>
          <p:nvPr>
            <p:ph type="sldNum" sz="quarter" idx="12"/>
          </p:nvPr>
        </p:nvSpPr>
        <p:spPr/>
        <p:txBody>
          <a:bodyPr/>
          <a:lstStyle/>
          <a:p>
            <a:fld id="{570BCC86-4A72-BA45-9E08-980398CDF0BE}"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solidFill>
                  <a:srgbClr val="0000FF"/>
                </a:solidFill>
              </a:rPr>
              <a:t>Scenario Timeline (10)</a:t>
            </a:r>
            <a:br>
              <a:rPr lang="en-US" dirty="0" smtClean="0">
                <a:solidFill>
                  <a:srgbClr val="0000FF"/>
                </a:solidFill>
              </a:rPr>
            </a:br>
            <a:r>
              <a:rPr lang="en-US" dirty="0" smtClean="0"/>
              <a:t>You are Chris at MCI Command</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dirty="0" smtClean="0"/>
              <a:t>3:57 PM Alicia and Jean have just arrived.  You assign</a:t>
            </a:r>
          </a:p>
          <a:p>
            <a:pPr lvl="2"/>
            <a:r>
              <a:rPr lang="en-US" dirty="0" smtClean="0"/>
              <a:t>Jean to complete triage</a:t>
            </a:r>
          </a:p>
          <a:p>
            <a:pPr lvl="2"/>
            <a:r>
              <a:rPr lang="en-US" dirty="0" smtClean="0"/>
              <a:t>Alicia to as scribe and to set up a Staging Area for incoming resources</a:t>
            </a:r>
          </a:p>
          <a:p>
            <a:r>
              <a:rPr lang="en-US" dirty="0" smtClean="0"/>
              <a:t>4:07 PM Jean reports on the triaged patients</a:t>
            </a:r>
          </a:p>
          <a:p>
            <a:r>
              <a:rPr lang="en-US" dirty="0" smtClean="0"/>
              <a:t>There are as Peter reported several people in the chairs still, but all looking pretty freaked out.</a:t>
            </a:r>
          </a:p>
          <a:p>
            <a:r>
              <a:rPr lang="en-US" dirty="0" smtClean="0"/>
              <a:t>What do you have?  What resources do you need?  What is your first call to IC and Base?</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2"/>
            <a:ext cx="8229600" cy="1143000"/>
          </a:xfrm>
        </p:spPr>
        <p:txBody>
          <a:bodyPr/>
          <a:lstStyle/>
          <a:p>
            <a:r>
              <a:rPr lang="en-US" dirty="0" smtClean="0"/>
              <a:t>The Basic Scenario Situation</a:t>
            </a:r>
            <a:endParaRPr lang="en-US" dirty="0"/>
          </a:p>
        </p:txBody>
      </p:sp>
      <p:sp>
        <p:nvSpPr>
          <p:cNvPr id="3" name="Content Placeholder 2"/>
          <p:cNvSpPr>
            <a:spLocks noGrp="1"/>
          </p:cNvSpPr>
          <p:nvPr>
            <p:ph idx="1"/>
          </p:nvPr>
        </p:nvSpPr>
        <p:spPr>
          <a:xfrm>
            <a:off x="457200" y="1128707"/>
            <a:ext cx="8229600" cy="5847820"/>
          </a:xfrm>
        </p:spPr>
        <p:txBody>
          <a:bodyPr>
            <a:normAutofit fontScale="40000" lnSpcReduction="20000"/>
          </a:bodyPr>
          <a:lstStyle/>
          <a:p>
            <a:pPr>
              <a:spcAft>
                <a:spcPts val="600"/>
              </a:spcAft>
            </a:pPr>
            <a:r>
              <a:rPr lang="en-US" dirty="0" smtClean="0"/>
              <a:t>You </a:t>
            </a:r>
            <a:r>
              <a:rPr lang="en-US" dirty="0"/>
              <a:t>are the top bump station of</a:t>
            </a:r>
            <a:r>
              <a:rPr lang="en-US" dirty="0" smtClean="0"/>
              <a:t> chair X at the fictional summit area </a:t>
            </a:r>
            <a:r>
              <a:rPr lang="en-US" dirty="0"/>
              <a:t>with one other </a:t>
            </a:r>
            <a:r>
              <a:rPr lang="en-US" dirty="0" smtClean="0"/>
              <a:t>patroller named John.</a:t>
            </a:r>
          </a:p>
          <a:p>
            <a:pPr>
              <a:spcAft>
                <a:spcPts val="600"/>
              </a:spcAft>
            </a:pPr>
            <a:r>
              <a:rPr lang="en-US" dirty="0" smtClean="0"/>
              <a:t>It is now 3:30 PM on a Sunday afternoon, in early January.</a:t>
            </a:r>
          </a:p>
          <a:p>
            <a:pPr>
              <a:spcAft>
                <a:spcPts val="600"/>
              </a:spcAft>
            </a:pPr>
            <a:r>
              <a:rPr lang="en-US" dirty="0" smtClean="0"/>
              <a:t>Chair X is a detachable quad</a:t>
            </a:r>
          </a:p>
          <a:p>
            <a:pPr>
              <a:spcAft>
                <a:spcPts val="600"/>
              </a:spcAft>
            </a:pPr>
            <a:r>
              <a:rPr lang="en-US" dirty="0" smtClean="0"/>
              <a:t>Because access is possible from chair X to other chairs, there are no other bump stations, but other lifts have equipment stashes.</a:t>
            </a:r>
          </a:p>
          <a:p>
            <a:pPr>
              <a:spcAft>
                <a:spcPts val="600"/>
              </a:spcAft>
            </a:pPr>
            <a:r>
              <a:rPr lang="en-US" dirty="0" smtClean="0"/>
              <a:t>Patrollers are requested to ride all other lifts and/or rotate through the top by skiing there.</a:t>
            </a:r>
          </a:p>
          <a:p>
            <a:pPr>
              <a:spcAft>
                <a:spcPts val="600"/>
              </a:spcAft>
            </a:pPr>
            <a:r>
              <a:rPr lang="en-US" dirty="0" smtClean="0"/>
              <a:t>There is a Dispatch station (currently named Base at 3 of our 4 areas) adjacent to the lodge.  </a:t>
            </a:r>
            <a:r>
              <a:rPr lang="en-US" i="1" dirty="0" smtClean="0">
                <a:solidFill>
                  <a:srgbClr val="0000FF"/>
                </a:solidFill>
              </a:rPr>
              <a:t>(Note, as an area policy we are switching to the name Dispatch for all areas, as the name Base has specific meaning within the ICS system and we want to avoid duplicate terms and resulting confusion).</a:t>
            </a:r>
          </a:p>
          <a:p>
            <a:pPr>
              <a:spcAft>
                <a:spcPts val="600"/>
              </a:spcAft>
            </a:pPr>
            <a:r>
              <a:rPr lang="en-US" dirty="0" smtClean="0"/>
              <a:t>There are 26 volunteer patrollers on duty (22 hill, 4</a:t>
            </a:r>
            <a:r>
              <a:rPr lang="en-US" dirty="0" smtClean="0"/>
              <a:t> aid room)</a:t>
            </a:r>
            <a:r>
              <a:rPr lang="en-US" dirty="0" smtClean="0"/>
              <a:t>, and 3 paid patrollers  plus the Summit Patrol Supervisor on duty, though he is currently at one of the other areas.  </a:t>
            </a:r>
          </a:p>
          <a:p>
            <a:r>
              <a:rPr lang="en-US" dirty="0" smtClean="0"/>
              <a:t>Access </a:t>
            </a:r>
            <a:r>
              <a:rPr lang="en-US" dirty="0"/>
              <a:t>to the top of</a:t>
            </a:r>
            <a:r>
              <a:rPr lang="en-US" dirty="0" smtClean="0"/>
              <a:t> chair X by </a:t>
            </a:r>
            <a:r>
              <a:rPr lang="en-US" dirty="0"/>
              <a:t>other patrollers other than by riding the chair is possible, but will take time.</a:t>
            </a:r>
            <a:r>
              <a:rPr lang="en-US" dirty="0" smtClean="0"/>
              <a:t> </a:t>
            </a:r>
          </a:p>
          <a:p>
            <a:pPr lvl="1"/>
            <a:r>
              <a:rPr lang="en-US" dirty="0" smtClean="0"/>
              <a:t>Snowmobile or groomer/snow-cat access is possible</a:t>
            </a:r>
          </a:p>
          <a:p>
            <a:pPr lvl="1"/>
            <a:r>
              <a:rPr lang="en-US" dirty="0" smtClean="0"/>
              <a:t>Hiking is possible </a:t>
            </a:r>
          </a:p>
          <a:p>
            <a:pPr lvl="1"/>
            <a:r>
              <a:rPr lang="en-US" dirty="0" smtClean="0"/>
              <a:t>Access partway up the lift from two other lifts is possible</a:t>
            </a:r>
          </a:p>
          <a:p>
            <a:pPr>
              <a:spcAft>
                <a:spcPts val="600"/>
              </a:spcAft>
            </a:pPr>
            <a:r>
              <a:rPr lang="en-US" dirty="0" smtClean="0"/>
              <a:t>The </a:t>
            </a:r>
            <a:r>
              <a:rPr lang="en-US" dirty="0"/>
              <a:t>weather is </a:t>
            </a:r>
            <a:r>
              <a:rPr lang="en-US" dirty="0" smtClean="0"/>
              <a:t>21°F </a:t>
            </a:r>
            <a:r>
              <a:rPr lang="en-US" dirty="0"/>
              <a:t>with gusting winds, driving snow and low visibility limited to two tower spans.  But skiing is really </a:t>
            </a:r>
            <a:r>
              <a:rPr lang="en-US" dirty="0" smtClean="0"/>
              <a:t>good and getting better, </a:t>
            </a:r>
            <a:r>
              <a:rPr lang="en-US" dirty="0"/>
              <a:t>so the hill has plenty of riders in spite of the cold.  </a:t>
            </a:r>
            <a:r>
              <a:rPr lang="en-US" dirty="0" smtClean="0"/>
              <a:t> </a:t>
            </a:r>
          </a:p>
          <a:p>
            <a:pPr>
              <a:spcAft>
                <a:spcPts val="600"/>
              </a:spcAft>
            </a:pPr>
            <a:r>
              <a:rPr lang="en-US" dirty="0" smtClean="0"/>
              <a:t>Snow </a:t>
            </a:r>
            <a:r>
              <a:rPr lang="en-US" dirty="0"/>
              <a:t>cover is still low, and creeks and cliffs are open in spots below the chair line. </a:t>
            </a:r>
            <a:r>
              <a:rPr lang="en-US" dirty="0" smtClean="0"/>
              <a:t> </a:t>
            </a:r>
          </a:p>
          <a:p>
            <a:pPr>
              <a:spcAft>
                <a:spcPts val="600"/>
              </a:spcAft>
            </a:pPr>
            <a:r>
              <a:rPr lang="en-US" dirty="0" smtClean="0"/>
              <a:t>The chair has 17 towers, and 72 quad chairs.  </a:t>
            </a:r>
          </a:p>
          <a:p>
            <a:pPr>
              <a:spcAft>
                <a:spcPts val="600"/>
              </a:spcAft>
            </a:pPr>
            <a:r>
              <a:rPr lang="en-US" dirty="0" smtClean="0"/>
              <a:t>Most </a:t>
            </a:r>
            <a:r>
              <a:rPr lang="en-US" dirty="0"/>
              <a:t>of the lift spans between </a:t>
            </a:r>
            <a:r>
              <a:rPr lang="en-US" dirty="0" smtClean="0"/>
              <a:t>towers </a:t>
            </a:r>
            <a:r>
              <a:rPr lang="en-US" dirty="0"/>
              <a:t>6 and 9 go over</a:t>
            </a:r>
            <a:r>
              <a:rPr lang="en-US" dirty="0" smtClean="0"/>
              <a:t> permanently closed terrain, with cliffs and creeks and with no </a:t>
            </a:r>
            <a:r>
              <a:rPr lang="en-US" dirty="0"/>
              <a:t>hill lights. </a:t>
            </a:r>
            <a:r>
              <a:rPr lang="en-US" dirty="0" smtClean="0"/>
              <a:t> </a:t>
            </a:r>
          </a:p>
          <a:p>
            <a:pPr>
              <a:spcAft>
                <a:spcPts val="600"/>
              </a:spcAft>
            </a:pPr>
            <a:r>
              <a:rPr lang="en-US" dirty="0" smtClean="0"/>
              <a:t>Ski </a:t>
            </a:r>
            <a:r>
              <a:rPr lang="en-US" dirty="0"/>
              <a:t>school has been in session, but ended at 3:00 PM. </a:t>
            </a:r>
            <a:r>
              <a:rPr lang="en-US" dirty="0" smtClean="0"/>
              <a:t> </a:t>
            </a:r>
          </a:p>
          <a:p>
            <a:pPr>
              <a:spcAft>
                <a:spcPts val="600"/>
              </a:spcAft>
            </a:pPr>
            <a:r>
              <a:rPr lang="en-US" dirty="0" smtClean="0"/>
              <a:t>Outdoors</a:t>
            </a:r>
            <a:r>
              <a:rPr lang="en-US" dirty="0"/>
              <a:t>-For-All has been having a benefit day for its adaptive skier program. </a:t>
            </a:r>
            <a:r>
              <a:rPr lang="en-US" dirty="0" smtClean="0"/>
              <a:t> </a:t>
            </a:r>
          </a:p>
          <a:p>
            <a:pPr>
              <a:spcAft>
                <a:spcPts val="600"/>
              </a:spcAft>
            </a:pPr>
            <a:r>
              <a:rPr lang="en-US" dirty="0" smtClean="0"/>
              <a:t>The hill will normally close at 5 PM for sweep.</a:t>
            </a:r>
          </a:p>
        </p:txBody>
      </p:sp>
      <p:sp>
        <p:nvSpPr>
          <p:cNvPr id="4" name="Slide Number Placeholder 3"/>
          <p:cNvSpPr>
            <a:spLocks noGrp="1"/>
          </p:cNvSpPr>
          <p:nvPr>
            <p:ph type="sldNum" sz="quarter" idx="12"/>
          </p:nvPr>
        </p:nvSpPr>
        <p:spPr/>
        <p:txBody>
          <a:bodyPr/>
          <a:lstStyle/>
          <a:p>
            <a:fld id="{570BCC86-4A72-BA45-9E08-980398CDF0BE}"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2"/>
          <p:cNvSpPr>
            <a:spLocks noGrp="1"/>
          </p:cNvSpPr>
          <p:nvPr>
            <p:ph type="title"/>
          </p:nvPr>
        </p:nvSpPr>
        <p:spPr/>
        <p:txBody>
          <a:bodyPr>
            <a:normAutofit fontScale="90000"/>
          </a:bodyPr>
          <a:lstStyle/>
          <a:p>
            <a:r>
              <a:rPr lang="en-US" b="1">
                <a:ea typeface="ＭＳ Ｐゴシック" pitchFamily="1" charset="-128"/>
              </a:rPr>
              <a:t>Figure 4-18</a:t>
            </a:r>
            <a:r>
              <a:rPr lang="en-US">
                <a:ea typeface="ＭＳ Ｐゴシック" pitchFamily="1" charset="-128"/>
              </a:rPr>
              <a:t>    The START triage flowchart.</a:t>
            </a:r>
          </a:p>
        </p:txBody>
      </p:sp>
      <p:pic>
        <p:nvPicPr>
          <p:cNvPr id="24579" name="AAEFRNE0.jpg" descr="AAEFRNE0.jpg"/>
          <p:cNvPicPr>
            <a:picLocks noChangeAspect="1"/>
          </p:cNvPicPr>
          <p:nvPr/>
        </p:nvPicPr>
        <p:blipFill>
          <a:blip r:embed="rId2"/>
          <a:srcRect/>
          <a:stretch>
            <a:fillRect/>
          </a:stretch>
        </p:blipFill>
        <p:spPr bwMode="auto">
          <a:xfrm>
            <a:off x="2282825" y="1089025"/>
            <a:ext cx="4572000" cy="5029200"/>
          </a:xfrm>
          <a:prstGeom prst="rect">
            <a:avLst/>
          </a:prstGeom>
          <a:noFill/>
          <a:ln w="9525">
            <a:noFill/>
            <a:miter lim="800000"/>
            <a:headEnd/>
            <a:tailEnd/>
          </a:ln>
        </p:spPr>
      </p:pic>
      <p:sp>
        <p:nvSpPr>
          <p:cNvPr id="4" name="TextBox 3"/>
          <p:cNvSpPr txBox="1"/>
          <p:nvPr/>
        </p:nvSpPr>
        <p:spPr>
          <a:xfrm>
            <a:off x="668404" y="1680484"/>
            <a:ext cx="390026" cy="3693319"/>
          </a:xfrm>
          <a:prstGeom prst="rect">
            <a:avLst/>
          </a:prstGeom>
          <a:noFill/>
        </p:spPr>
        <p:txBody>
          <a:bodyPr wrap="none" rtlCol="0">
            <a:spAutoFit/>
          </a:bodyPr>
          <a:lstStyle/>
          <a:p>
            <a:r>
              <a:rPr lang="en-US" dirty="0" smtClean="0"/>
              <a:t>W</a:t>
            </a:r>
          </a:p>
          <a:p>
            <a:endParaRPr lang="en-US" dirty="0" smtClean="0"/>
          </a:p>
          <a:p>
            <a:endParaRPr lang="en-US" dirty="0" smtClean="0"/>
          </a:p>
          <a:p>
            <a:endParaRPr lang="en-US" dirty="0" smtClean="0"/>
          </a:p>
          <a:p>
            <a:r>
              <a:rPr lang="en-US" dirty="0" smtClean="0"/>
              <a:t>R</a:t>
            </a:r>
          </a:p>
          <a:p>
            <a:endParaRPr lang="en-US" dirty="0" smtClean="0"/>
          </a:p>
          <a:p>
            <a:endParaRPr lang="en-US" dirty="0" smtClean="0"/>
          </a:p>
          <a:p>
            <a:endParaRPr lang="en-US" dirty="0" smtClean="0"/>
          </a:p>
          <a:p>
            <a:r>
              <a:rPr lang="en-US" dirty="0" smtClean="0"/>
              <a:t>P</a:t>
            </a:r>
            <a:br>
              <a:rPr lang="en-US" dirty="0" smtClean="0"/>
            </a:br>
            <a:endParaRPr lang="en-US" dirty="0" smtClean="0"/>
          </a:p>
          <a:p>
            <a:endParaRPr lang="en-US" dirty="0" smtClean="0"/>
          </a:p>
          <a:p>
            <a:endParaRPr lang="en-US" dirty="0" smtClean="0"/>
          </a:p>
          <a:p>
            <a:r>
              <a:rPr lang="en-US" dirty="0" smtClean="0"/>
              <a:t>M</a:t>
            </a:r>
            <a:endParaRPr lang="en-US" dirty="0"/>
          </a:p>
        </p:txBody>
      </p:sp>
      <p:sp>
        <p:nvSpPr>
          <p:cNvPr id="5" name="Slide Number Placeholder 4"/>
          <p:cNvSpPr>
            <a:spLocks noGrp="1"/>
          </p:cNvSpPr>
          <p:nvPr>
            <p:ph type="sldNum" sz="quarter" idx="12"/>
          </p:nvPr>
        </p:nvSpPr>
        <p:spPr/>
        <p:txBody>
          <a:bodyPr/>
          <a:lstStyle/>
          <a:p>
            <a:fld id="{570BCC86-4A72-BA45-9E08-980398CDF0BE}"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2204"/>
            <a:ext cx="8229600" cy="1143000"/>
          </a:xfrm>
        </p:spPr>
        <p:txBody>
          <a:bodyPr>
            <a:normAutofit fontScale="90000"/>
          </a:bodyPr>
          <a:lstStyle/>
          <a:p>
            <a:r>
              <a:rPr lang="en-US" dirty="0" err="1" smtClean="0"/>
              <a:t>Qu</a:t>
            </a:r>
            <a:r>
              <a:rPr lang="en-US" dirty="0" smtClean="0"/>
              <a:t>: Triage and Priority of Transport?</a:t>
            </a:r>
          </a:p>
        </p:txBody>
      </p:sp>
      <p:graphicFrame>
        <p:nvGraphicFramePr>
          <p:cNvPr id="4" name="Content Placeholder 3"/>
          <p:cNvGraphicFramePr>
            <a:graphicFrameLocks noGrp="1"/>
          </p:cNvGraphicFramePr>
          <p:nvPr>
            <p:ph idx="1"/>
          </p:nvPr>
        </p:nvGraphicFramePr>
        <p:xfrm>
          <a:off x="247130" y="565689"/>
          <a:ext cx="8686802" cy="6219375"/>
        </p:xfrm>
        <a:graphic>
          <a:graphicData uri="http://schemas.openxmlformats.org/drawingml/2006/table">
            <a:tbl>
              <a:tblPr firstRow="1" bandRow="1">
                <a:tableStyleId>{5C22544A-7EE6-4342-B048-85BDC9FD1C3A}</a:tableStyleId>
              </a:tblPr>
              <a:tblGrid>
                <a:gridCol w="2267737"/>
                <a:gridCol w="330623"/>
                <a:gridCol w="324653"/>
                <a:gridCol w="296007"/>
                <a:gridCol w="362848"/>
                <a:gridCol w="525174"/>
                <a:gridCol w="3112851"/>
                <a:gridCol w="401042"/>
                <a:gridCol w="401042"/>
                <a:gridCol w="664825"/>
              </a:tblGrid>
              <a:tr h="458314">
                <a:tc>
                  <a:txBody>
                    <a:bodyPr/>
                    <a:lstStyle/>
                    <a:p>
                      <a:pPr algn="ctr"/>
                      <a:r>
                        <a:rPr lang="en-US" sz="1200" dirty="0" smtClean="0"/>
                        <a:t>Patient</a:t>
                      </a:r>
                      <a:endParaRPr lang="en-US" sz="1200" dirty="0"/>
                    </a:p>
                  </a:txBody>
                  <a:tcPr/>
                </a:tc>
                <a:tc>
                  <a:txBody>
                    <a:bodyPr/>
                    <a:lstStyle/>
                    <a:p>
                      <a:pPr algn="ctr"/>
                      <a:r>
                        <a:rPr lang="en-US" sz="1200" dirty="0" smtClean="0"/>
                        <a:t>W</a:t>
                      </a:r>
                      <a:endParaRPr lang="en-US" sz="1200" dirty="0"/>
                    </a:p>
                  </a:txBody>
                  <a:tcPr/>
                </a:tc>
                <a:tc>
                  <a:txBody>
                    <a:bodyPr/>
                    <a:lstStyle/>
                    <a:p>
                      <a:pPr algn="ctr"/>
                      <a:r>
                        <a:rPr lang="en-US" sz="1200" dirty="0" smtClean="0"/>
                        <a:t>R</a:t>
                      </a:r>
                      <a:endParaRPr lang="en-US" sz="1200" dirty="0"/>
                    </a:p>
                  </a:txBody>
                  <a:tcPr/>
                </a:tc>
                <a:tc>
                  <a:txBody>
                    <a:bodyPr/>
                    <a:lstStyle/>
                    <a:p>
                      <a:pPr algn="ctr"/>
                      <a:r>
                        <a:rPr lang="en-US" sz="1200" dirty="0" smtClean="0"/>
                        <a:t>P</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M</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Color</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Why?</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BB</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O2</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Trans Priority</a:t>
                      </a:r>
                    </a:p>
                  </a:txBody>
                  <a:tcPr/>
                </a:tc>
              </a:tr>
              <a:tr h="4877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Previously identified unresponsive </a:t>
                      </a:r>
                      <a:r>
                        <a:rPr lang="en-US" sz="1200" dirty="0" smtClean="0"/>
                        <a:t>woman not breathing, </a:t>
                      </a:r>
                      <a:r>
                        <a:rPr lang="en-US" sz="1200" dirty="0" smtClean="0"/>
                        <a:t>still unresponsive, breathing</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r>
              <a:tr h="52763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Woman in late 60’s fell onto a partially exposed log and has pelvic fractures</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6099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Man in late 60’s fell onto a partially exposed log and clutching his chest and difficulty breathing</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549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3 teenagers are standing and seem to be OK</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8290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45 year old male possible </a:t>
                      </a:r>
                      <a:r>
                        <a:rPr lang="en-US" sz="1200" dirty="0" err="1" smtClean="0"/>
                        <a:t>tib</a:t>
                      </a:r>
                      <a:r>
                        <a:rPr lang="en-US" sz="1200" dirty="0" smtClean="0"/>
                        <a:t>-fib fracture, in pain, cold.  He fell from the damaged chair.</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5089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30 year old female reporting abdominal pain, and her husband is in the chair above still.  They are concerned for each other</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877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15 year old boy complaining of forearm pain not sick</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3641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40 year old spouse of ski patroller with pain in both knees, not sick</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877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Angry teenager yelling her Dad is going to sue the area, looks OK</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Slide Number Placeholder 4"/>
          <p:cNvSpPr>
            <a:spLocks noGrp="1"/>
          </p:cNvSpPr>
          <p:nvPr>
            <p:ph type="sldNum" sz="quarter" idx="12"/>
          </p:nvPr>
        </p:nvSpPr>
        <p:spPr/>
        <p:txBody>
          <a:bodyPr/>
          <a:lstStyle/>
          <a:p>
            <a:fld id="{570BCC86-4A72-BA45-9E08-980398CDF0BE}"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138"/>
            <a:ext cx="8229600" cy="1143000"/>
          </a:xfrm>
        </p:spPr>
        <p:txBody>
          <a:bodyPr>
            <a:normAutofit fontScale="90000"/>
          </a:bodyPr>
          <a:lstStyle/>
          <a:p>
            <a:r>
              <a:rPr lang="en-US" dirty="0" err="1" smtClean="0"/>
              <a:t>Qu</a:t>
            </a:r>
            <a:r>
              <a:rPr lang="en-US" dirty="0" smtClean="0"/>
              <a:t>: Triage and Priority of Transport?</a:t>
            </a:r>
          </a:p>
        </p:txBody>
      </p:sp>
      <p:graphicFrame>
        <p:nvGraphicFramePr>
          <p:cNvPr id="4" name="Content Placeholder 3"/>
          <p:cNvGraphicFramePr>
            <a:graphicFrameLocks noGrp="1"/>
          </p:cNvGraphicFramePr>
          <p:nvPr>
            <p:ph idx="1"/>
          </p:nvPr>
        </p:nvGraphicFramePr>
        <p:xfrm>
          <a:off x="247130" y="540288"/>
          <a:ext cx="8686802" cy="6219375"/>
        </p:xfrm>
        <a:graphic>
          <a:graphicData uri="http://schemas.openxmlformats.org/drawingml/2006/table">
            <a:tbl>
              <a:tblPr firstRow="1" bandRow="1">
                <a:tableStyleId>{5C22544A-7EE6-4342-B048-85BDC9FD1C3A}</a:tableStyleId>
              </a:tblPr>
              <a:tblGrid>
                <a:gridCol w="2267737"/>
                <a:gridCol w="330623"/>
                <a:gridCol w="412380"/>
                <a:gridCol w="284669"/>
                <a:gridCol w="324653"/>
                <a:gridCol w="525175"/>
                <a:gridCol w="3074656"/>
                <a:gridCol w="401042"/>
                <a:gridCol w="401042"/>
                <a:gridCol w="664825"/>
              </a:tblGrid>
              <a:tr h="458314">
                <a:tc>
                  <a:txBody>
                    <a:bodyPr/>
                    <a:lstStyle/>
                    <a:p>
                      <a:pPr algn="ctr"/>
                      <a:r>
                        <a:rPr lang="en-US" sz="1200" dirty="0" smtClean="0"/>
                        <a:t>Patient</a:t>
                      </a:r>
                      <a:endParaRPr lang="en-US" sz="1200" dirty="0"/>
                    </a:p>
                  </a:txBody>
                  <a:tcPr/>
                </a:tc>
                <a:tc>
                  <a:txBody>
                    <a:bodyPr/>
                    <a:lstStyle/>
                    <a:p>
                      <a:pPr algn="ctr"/>
                      <a:r>
                        <a:rPr lang="en-US" sz="1200" dirty="0" smtClean="0"/>
                        <a:t>A</a:t>
                      </a:r>
                      <a:endParaRPr lang="en-US" sz="1200" dirty="0"/>
                    </a:p>
                  </a:txBody>
                  <a:tcPr/>
                </a:tc>
                <a:tc>
                  <a:txBody>
                    <a:bodyPr/>
                    <a:lstStyle/>
                    <a:p>
                      <a:pPr algn="ctr"/>
                      <a:r>
                        <a:rPr lang="en-US" sz="1200" dirty="0" smtClean="0"/>
                        <a:t>R</a:t>
                      </a:r>
                      <a:endParaRPr lang="en-US" sz="1200" dirty="0"/>
                    </a:p>
                  </a:txBody>
                  <a:tcPr/>
                </a:tc>
                <a:tc>
                  <a:txBody>
                    <a:bodyPr/>
                    <a:lstStyle/>
                    <a:p>
                      <a:pPr algn="ctr"/>
                      <a:r>
                        <a:rPr lang="en-US" sz="1200" dirty="0" smtClean="0"/>
                        <a:t>P</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M</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Color</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Concerns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BB</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O2</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Trans Priority</a:t>
                      </a:r>
                    </a:p>
                  </a:txBody>
                  <a:tcPr/>
                </a:tc>
              </a:tr>
              <a:tr h="4877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Previously identified unresponsive </a:t>
                      </a:r>
                      <a:r>
                        <a:rPr lang="en-US" sz="1200" dirty="0" smtClean="0"/>
                        <a:t>woman not breathing, </a:t>
                      </a:r>
                      <a:r>
                        <a:rPr lang="en-US" sz="1200" dirty="0" smtClean="0"/>
                        <a:t>still unresponsive, breathing</a:t>
                      </a:r>
                    </a:p>
                  </a:txBody>
                  <a:tcPr/>
                </a:tc>
                <a:tc>
                  <a:txBody>
                    <a:bodyPr/>
                    <a:lstStyle/>
                    <a:p>
                      <a:r>
                        <a:rPr lang="en-US" sz="1200" dirty="0" smtClean="0"/>
                        <a:t>N</a:t>
                      </a:r>
                      <a:endParaRPr lang="en-US" sz="1200" dirty="0"/>
                    </a:p>
                  </a:txBody>
                  <a:tcPr/>
                </a:tc>
                <a:tc>
                  <a:txBody>
                    <a:bodyPr/>
                    <a:lstStyle/>
                    <a:p>
                      <a:r>
                        <a:rPr lang="en-US" sz="1200" dirty="0" smtClean="0"/>
                        <a:t>&gt;30</a:t>
                      </a:r>
                      <a:endParaRPr lang="en-US" sz="1200" dirty="0"/>
                    </a:p>
                  </a:txBody>
                  <a:tcPr/>
                </a:tc>
                <a:tc>
                  <a:txBody>
                    <a:bodyPr/>
                    <a:lstStyle/>
                    <a:p>
                      <a:r>
                        <a:rPr lang="en-US" sz="1200" dirty="0" smtClean="0"/>
                        <a:t>Y</a:t>
                      </a:r>
                      <a:endParaRPr lang="en-US" sz="1200" dirty="0"/>
                    </a:p>
                  </a:txBody>
                  <a:tcPr/>
                </a:tc>
                <a:tc>
                  <a:txBody>
                    <a:bodyPr/>
                    <a:lstStyle/>
                    <a:p>
                      <a:r>
                        <a:rPr lang="en-US" sz="1200" dirty="0" smtClean="0"/>
                        <a:t>N</a:t>
                      </a:r>
                      <a:endParaRPr lang="en-US" sz="1200" dirty="0"/>
                    </a:p>
                  </a:txBody>
                  <a:tcPr/>
                </a:tc>
                <a:tc>
                  <a:txBody>
                    <a:bodyPr/>
                    <a:lstStyle/>
                    <a:p>
                      <a:endParaRPr lang="en-US" dirty="0"/>
                    </a:p>
                  </a:txBody>
                  <a:tcPr/>
                </a:tc>
                <a:tc>
                  <a:txBody>
                    <a:bodyPr/>
                    <a:lstStyle/>
                    <a:p>
                      <a:endParaRPr lang="en-US" sz="1200" dirty="0"/>
                    </a:p>
                  </a:txBody>
                  <a:tcPr/>
                </a:tc>
                <a:tc>
                  <a:txBody>
                    <a:bodyPr/>
                    <a:lstStyle/>
                    <a:p>
                      <a:endParaRPr lang="en-US" dirty="0"/>
                    </a:p>
                  </a:txBody>
                  <a:tcPr/>
                </a:tc>
                <a:tc>
                  <a:txBody>
                    <a:bodyPr/>
                    <a:lstStyle/>
                    <a:p>
                      <a:endParaRPr lang="en-US" dirty="0"/>
                    </a:p>
                  </a:txBody>
                  <a:tcPr/>
                </a:tc>
                <a:tc>
                  <a:txBody>
                    <a:bodyPr/>
                    <a:lstStyle/>
                    <a:p>
                      <a:endParaRPr lang="en-US"/>
                    </a:p>
                  </a:txBody>
                  <a:tcPr/>
                </a:tc>
              </a:tr>
              <a:tr h="52763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Woman in late 60’s fell onto a partially exposed log and has pelvic fractures</a:t>
                      </a:r>
                    </a:p>
                  </a:txBody>
                  <a:tcPr/>
                </a:tc>
                <a:tc>
                  <a:txBody>
                    <a:bodyPr/>
                    <a:lstStyle/>
                    <a:p>
                      <a:r>
                        <a:rPr lang="en-US" sz="1200" dirty="0" smtClean="0"/>
                        <a:t>N</a:t>
                      </a:r>
                      <a:endParaRPr lang="en-US" sz="1200" dirty="0"/>
                    </a:p>
                  </a:txBody>
                  <a:tcPr/>
                </a:tc>
                <a:tc>
                  <a:txBody>
                    <a:bodyPr/>
                    <a:lstStyle/>
                    <a:p>
                      <a:r>
                        <a:rPr lang="en-US" sz="1200" dirty="0" smtClean="0"/>
                        <a:t>&lt;30</a:t>
                      </a:r>
                      <a:endParaRPr lang="en-US" sz="1200" dirty="0"/>
                    </a:p>
                  </a:txBody>
                  <a:tcPr/>
                </a:tc>
                <a:tc>
                  <a:txBody>
                    <a:bodyPr/>
                    <a:lstStyle/>
                    <a:p>
                      <a:r>
                        <a:rPr lang="en-US" sz="1200" dirty="0" smtClean="0"/>
                        <a:t>Y</a:t>
                      </a:r>
                      <a:endParaRPr lang="en-US" sz="1200" dirty="0"/>
                    </a:p>
                  </a:txBody>
                  <a:tcPr/>
                </a:tc>
                <a:tc>
                  <a:txBody>
                    <a:bodyPr/>
                    <a:lstStyle/>
                    <a:p>
                      <a:r>
                        <a:rPr lang="en-US" sz="1200" dirty="0" smtClean="0"/>
                        <a:t>Y</a:t>
                      </a:r>
                      <a:endParaRPr lang="en-US" sz="1200" dirty="0"/>
                    </a:p>
                  </a:txBody>
                  <a:tcPr/>
                </a:tc>
                <a:tc>
                  <a:txBody>
                    <a:bodyPr/>
                    <a:lstStyle/>
                    <a:p>
                      <a:endParaRPr lang="en-US"/>
                    </a:p>
                  </a:txBody>
                  <a:tcPr/>
                </a:tc>
                <a:tc>
                  <a:txBody>
                    <a:bodyPr/>
                    <a:lstStyle/>
                    <a:p>
                      <a:endParaRPr lang="en-US" sz="1200" dirty="0"/>
                    </a:p>
                  </a:txBody>
                  <a:tcPr/>
                </a:tc>
                <a:tc>
                  <a:txBody>
                    <a:bodyPr/>
                    <a:lstStyle/>
                    <a:p>
                      <a:endParaRPr lang="en-US"/>
                    </a:p>
                  </a:txBody>
                  <a:tcPr/>
                </a:tc>
                <a:tc>
                  <a:txBody>
                    <a:bodyPr/>
                    <a:lstStyle/>
                    <a:p>
                      <a:endParaRPr lang="en-US"/>
                    </a:p>
                  </a:txBody>
                  <a:tcPr/>
                </a:tc>
                <a:tc>
                  <a:txBody>
                    <a:bodyPr/>
                    <a:lstStyle/>
                    <a:p>
                      <a:endParaRPr lang="en-US"/>
                    </a:p>
                  </a:txBody>
                  <a:tcPr/>
                </a:tc>
              </a:tr>
              <a:tr h="66099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Man in late 60’s fell onto a partially exposed log and clutching his chest and difficulty breathing</a:t>
                      </a:r>
                    </a:p>
                  </a:txBody>
                  <a:tcPr/>
                </a:tc>
                <a:tc>
                  <a:txBody>
                    <a:bodyPr/>
                    <a:lstStyle/>
                    <a:p>
                      <a:r>
                        <a:rPr lang="en-US" sz="1200" dirty="0" smtClean="0"/>
                        <a:t>N</a:t>
                      </a:r>
                      <a:endParaRPr lang="en-US" sz="1200" dirty="0"/>
                    </a:p>
                  </a:txBody>
                  <a:tcPr/>
                </a:tc>
                <a:tc>
                  <a:txBody>
                    <a:bodyPr/>
                    <a:lstStyle/>
                    <a:p>
                      <a:r>
                        <a:rPr lang="en-US" sz="1200" dirty="0" smtClean="0"/>
                        <a:t>&lt;30</a:t>
                      </a:r>
                      <a:endParaRPr lang="en-US" sz="1200" dirty="0"/>
                    </a:p>
                  </a:txBody>
                  <a:tcPr/>
                </a:tc>
                <a:tc>
                  <a:txBody>
                    <a:bodyPr/>
                    <a:lstStyle/>
                    <a:p>
                      <a:r>
                        <a:rPr lang="en-US" sz="1200" dirty="0" smtClean="0"/>
                        <a:t>N</a:t>
                      </a:r>
                      <a:endParaRPr lang="en-US" sz="1200" dirty="0"/>
                    </a:p>
                  </a:txBody>
                  <a:tcPr/>
                </a:tc>
                <a:tc>
                  <a:txBody>
                    <a:bodyPr/>
                    <a:lstStyle/>
                    <a:p>
                      <a:r>
                        <a:rPr lang="en-US" sz="1200" dirty="0" smtClean="0"/>
                        <a:t>Y</a:t>
                      </a:r>
                      <a:endParaRPr lang="en-US" sz="1200" dirty="0"/>
                    </a:p>
                  </a:txBody>
                  <a:tcPr/>
                </a:tc>
                <a:tc>
                  <a:txBody>
                    <a:bodyPr/>
                    <a:lstStyle/>
                    <a:p>
                      <a:endParaRPr lang="en-US"/>
                    </a:p>
                  </a:txBody>
                  <a:tcPr/>
                </a:tc>
                <a:tc>
                  <a:txBody>
                    <a:bodyPr/>
                    <a:lstStyle/>
                    <a:p>
                      <a:endParaRPr lang="en-US" sz="1200" dirty="0"/>
                    </a:p>
                  </a:txBody>
                  <a:tcPr/>
                </a:tc>
                <a:tc>
                  <a:txBody>
                    <a:bodyPr/>
                    <a:lstStyle/>
                    <a:p>
                      <a:endParaRPr lang="en-US"/>
                    </a:p>
                  </a:txBody>
                  <a:tcPr/>
                </a:tc>
                <a:tc>
                  <a:txBody>
                    <a:bodyPr/>
                    <a:lstStyle/>
                    <a:p>
                      <a:endParaRPr lang="en-US"/>
                    </a:p>
                  </a:txBody>
                  <a:tcPr/>
                </a:tc>
                <a:tc>
                  <a:txBody>
                    <a:bodyPr/>
                    <a:lstStyle/>
                    <a:p>
                      <a:endParaRPr lang="en-US"/>
                    </a:p>
                  </a:txBody>
                  <a:tcPr/>
                </a:tc>
              </a:tr>
              <a:tr h="35549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3 teenagers are standing and seem to be OK</a:t>
                      </a:r>
                    </a:p>
                  </a:txBody>
                  <a:tcPr/>
                </a:tc>
                <a:tc>
                  <a:txBody>
                    <a:bodyPr/>
                    <a:lstStyle/>
                    <a:p>
                      <a:r>
                        <a:rPr lang="en-US" sz="1200" dirty="0" smtClean="0"/>
                        <a:t>Y</a:t>
                      </a:r>
                      <a:endParaRPr lang="en-US" sz="1200"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sz="1200" dirty="0"/>
                    </a:p>
                  </a:txBody>
                  <a:tcPr/>
                </a:tc>
                <a:tc>
                  <a:txBody>
                    <a:bodyPr/>
                    <a:lstStyle/>
                    <a:p>
                      <a:endParaRPr lang="en-US"/>
                    </a:p>
                  </a:txBody>
                  <a:tcPr/>
                </a:tc>
                <a:tc>
                  <a:txBody>
                    <a:bodyPr/>
                    <a:lstStyle/>
                    <a:p>
                      <a:endParaRPr lang="en-US"/>
                    </a:p>
                  </a:txBody>
                  <a:tcPr/>
                </a:tc>
                <a:tc>
                  <a:txBody>
                    <a:bodyPr/>
                    <a:lstStyle/>
                    <a:p>
                      <a:endParaRPr lang="en-US"/>
                    </a:p>
                  </a:txBody>
                  <a:tcPr/>
                </a:tc>
              </a:tr>
              <a:tr h="68290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45 year old male possible </a:t>
                      </a:r>
                      <a:r>
                        <a:rPr lang="en-US" sz="1200" dirty="0" err="1" smtClean="0"/>
                        <a:t>tib</a:t>
                      </a:r>
                      <a:r>
                        <a:rPr lang="en-US" sz="1200" dirty="0" smtClean="0"/>
                        <a:t>-fib fracture, in pain, cold.  He fell from the damaged chair.</a:t>
                      </a:r>
                    </a:p>
                  </a:txBody>
                  <a:tcPr/>
                </a:tc>
                <a:tc>
                  <a:txBody>
                    <a:bodyPr/>
                    <a:lstStyle/>
                    <a:p>
                      <a:r>
                        <a:rPr lang="en-US" sz="1200" dirty="0" smtClean="0"/>
                        <a:t>N</a:t>
                      </a:r>
                      <a:endParaRPr lang="en-US" sz="1200" dirty="0"/>
                    </a:p>
                  </a:txBody>
                  <a:tcPr/>
                </a:tc>
                <a:tc>
                  <a:txBody>
                    <a:bodyPr/>
                    <a:lstStyle/>
                    <a:p>
                      <a:r>
                        <a:rPr lang="en-US" sz="1200" dirty="0" smtClean="0"/>
                        <a:t>&lt;30</a:t>
                      </a:r>
                      <a:endParaRPr lang="en-US" sz="1200" dirty="0"/>
                    </a:p>
                  </a:txBody>
                  <a:tcPr/>
                </a:tc>
                <a:tc>
                  <a:txBody>
                    <a:bodyPr/>
                    <a:lstStyle/>
                    <a:p>
                      <a:r>
                        <a:rPr lang="en-US" sz="1200" dirty="0" smtClean="0"/>
                        <a:t>Y</a:t>
                      </a:r>
                      <a:endParaRPr lang="en-US" sz="1200" dirty="0"/>
                    </a:p>
                  </a:txBody>
                  <a:tcPr/>
                </a:tc>
                <a:tc>
                  <a:txBody>
                    <a:bodyPr/>
                    <a:lstStyle/>
                    <a:p>
                      <a:r>
                        <a:rPr lang="en-US" sz="1200" dirty="0" smtClean="0"/>
                        <a:t>Y</a:t>
                      </a:r>
                      <a:endParaRPr lang="en-US" sz="1200" dirty="0"/>
                    </a:p>
                  </a:txBody>
                  <a:tcPr/>
                </a:tc>
                <a:tc>
                  <a:txBody>
                    <a:bodyPr/>
                    <a:lstStyle/>
                    <a:p>
                      <a:endParaRPr lang="en-US"/>
                    </a:p>
                  </a:txBody>
                  <a:tcPr/>
                </a:tc>
                <a:tc>
                  <a:txBody>
                    <a:bodyPr/>
                    <a:lstStyle/>
                    <a:p>
                      <a:endParaRPr lang="en-US" sz="1200"/>
                    </a:p>
                  </a:txBody>
                  <a:tcPr/>
                </a:tc>
                <a:tc>
                  <a:txBody>
                    <a:bodyPr/>
                    <a:lstStyle/>
                    <a:p>
                      <a:endParaRPr lang="en-US"/>
                    </a:p>
                  </a:txBody>
                  <a:tcPr/>
                </a:tc>
                <a:tc>
                  <a:txBody>
                    <a:bodyPr/>
                    <a:lstStyle/>
                    <a:p>
                      <a:endParaRPr lang="en-US"/>
                    </a:p>
                  </a:txBody>
                  <a:tcPr/>
                </a:tc>
                <a:tc>
                  <a:txBody>
                    <a:bodyPr/>
                    <a:lstStyle/>
                    <a:p>
                      <a:endParaRPr lang="en-US"/>
                    </a:p>
                  </a:txBody>
                  <a:tcPr/>
                </a:tc>
              </a:tr>
              <a:tr h="75089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30 year old female reporting abdominal pain, and her husband is in the chair above still.  They are concerned for each other</a:t>
                      </a:r>
                    </a:p>
                  </a:txBody>
                  <a:tcPr/>
                </a:tc>
                <a:tc>
                  <a:txBody>
                    <a:bodyPr/>
                    <a:lstStyle/>
                    <a:p>
                      <a:r>
                        <a:rPr lang="en-US" sz="1200" dirty="0" smtClean="0"/>
                        <a:t>Y</a:t>
                      </a:r>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a:p>
                  </a:txBody>
                  <a:tcPr/>
                </a:tc>
                <a:tc>
                  <a:txBody>
                    <a:bodyPr/>
                    <a:lstStyle/>
                    <a:p>
                      <a:endParaRPr lang="en-US" sz="1200" dirty="0"/>
                    </a:p>
                  </a:txBody>
                  <a:tcPr/>
                </a:tc>
                <a:tc>
                  <a:txBody>
                    <a:bodyPr/>
                    <a:lstStyle/>
                    <a:p>
                      <a:endParaRPr lang="en-US"/>
                    </a:p>
                  </a:txBody>
                  <a:tcPr/>
                </a:tc>
                <a:tc>
                  <a:txBody>
                    <a:bodyPr/>
                    <a:lstStyle/>
                    <a:p>
                      <a:endParaRPr lang="en-US"/>
                    </a:p>
                  </a:txBody>
                  <a:tcPr/>
                </a:tc>
                <a:tc>
                  <a:txBody>
                    <a:bodyPr/>
                    <a:lstStyle/>
                    <a:p>
                      <a:endParaRPr lang="en-US"/>
                    </a:p>
                  </a:txBody>
                  <a:tcPr/>
                </a:tc>
              </a:tr>
              <a:tr h="4877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15 year old boy complaining of forearm pain not sick</a:t>
                      </a:r>
                    </a:p>
                  </a:txBody>
                  <a:tcPr/>
                </a:tc>
                <a:tc>
                  <a:txBody>
                    <a:bodyPr/>
                    <a:lstStyle/>
                    <a:p>
                      <a:r>
                        <a:rPr lang="en-US" sz="1200" dirty="0" smtClean="0"/>
                        <a:t>Y</a:t>
                      </a:r>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a:p>
                  </a:txBody>
                  <a:tcPr/>
                </a:tc>
                <a:tc>
                  <a:txBody>
                    <a:bodyPr/>
                    <a:lstStyle/>
                    <a:p>
                      <a:endParaRPr lang="en-US" sz="1200"/>
                    </a:p>
                  </a:txBody>
                  <a:tcPr/>
                </a:tc>
                <a:tc>
                  <a:txBody>
                    <a:bodyPr/>
                    <a:lstStyle/>
                    <a:p>
                      <a:endParaRPr lang="en-US"/>
                    </a:p>
                  </a:txBody>
                  <a:tcPr/>
                </a:tc>
                <a:tc>
                  <a:txBody>
                    <a:bodyPr/>
                    <a:lstStyle/>
                    <a:p>
                      <a:endParaRPr lang="en-US"/>
                    </a:p>
                  </a:txBody>
                  <a:tcPr/>
                </a:tc>
                <a:tc>
                  <a:txBody>
                    <a:bodyPr/>
                    <a:lstStyle/>
                    <a:p>
                      <a:endParaRPr lang="en-US"/>
                    </a:p>
                  </a:txBody>
                  <a:tcPr/>
                </a:tc>
              </a:tr>
              <a:tr h="53641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40 year old spouse of ski patroller with pain in both knees, not sick</a:t>
                      </a:r>
                    </a:p>
                  </a:txBody>
                  <a:tcPr/>
                </a:tc>
                <a:tc>
                  <a:txBody>
                    <a:bodyPr/>
                    <a:lstStyle/>
                    <a:p>
                      <a:r>
                        <a:rPr lang="en-US" sz="1200" dirty="0" smtClean="0"/>
                        <a:t>N</a:t>
                      </a:r>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a:p>
                  </a:txBody>
                  <a:tcPr/>
                </a:tc>
                <a:tc>
                  <a:txBody>
                    <a:bodyPr/>
                    <a:lstStyle/>
                    <a:p>
                      <a:endParaRPr lang="en-US" sz="1200" dirty="0"/>
                    </a:p>
                  </a:txBody>
                  <a:tcPr/>
                </a:tc>
                <a:tc>
                  <a:txBody>
                    <a:bodyPr/>
                    <a:lstStyle/>
                    <a:p>
                      <a:endParaRPr lang="en-US"/>
                    </a:p>
                  </a:txBody>
                  <a:tcPr/>
                </a:tc>
                <a:tc>
                  <a:txBody>
                    <a:bodyPr/>
                    <a:lstStyle/>
                    <a:p>
                      <a:endParaRPr lang="en-US"/>
                    </a:p>
                  </a:txBody>
                  <a:tcPr/>
                </a:tc>
                <a:tc>
                  <a:txBody>
                    <a:bodyPr/>
                    <a:lstStyle/>
                    <a:p>
                      <a:endParaRPr lang="en-US"/>
                    </a:p>
                  </a:txBody>
                  <a:tcPr/>
                </a:tc>
              </a:tr>
              <a:tr h="4877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Angry teenager yelling her Dad is going to sue the area, looks OK</a:t>
                      </a:r>
                    </a:p>
                  </a:txBody>
                  <a:tcPr/>
                </a:tc>
                <a:tc>
                  <a:txBody>
                    <a:bodyPr/>
                    <a:lstStyle/>
                    <a:p>
                      <a:r>
                        <a:rPr lang="en-US" sz="1200" dirty="0" smtClean="0"/>
                        <a:t>Y</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dirty="0"/>
                    </a:p>
                  </a:txBody>
                  <a:tcPr/>
                </a:tc>
                <a:tc>
                  <a:txBody>
                    <a:bodyPr/>
                    <a:lstStyle/>
                    <a:p>
                      <a:endParaRPr lang="en-US" sz="12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Slide Number Placeholder 4"/>
          <p:cNvSpPr>
            <a:spLocks noGrp="1"/>
          </p:cNvSpPr>
          <p:nvPr>
            <p:ph type="sldNum" sz="quarter" idx="12"/>
          </p:nvPr>
        </p:nvSpPr>
        <p:spPr/>
        <p:txBody>
          <a:bodyPr/>
          <a:lstStyle/>
          <a:p>
            <a:fld id="{570BCC86-4A72-BA45-9E08-980398CDF0BE}"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we need to Backboard everyone?</a:t>
            </a:r>
            <a:endParaRPr lang="en-US" dirty="0"/>
          </a:p>
        </p:txBody>
      </p:sp>
      <p:sp>
        <p:nvSpPr>
          <p:cNvPr id="3" name="Content Placeholder 2"/>
          <p:cNvSpPr>
            <a:spLocks noGrp="1"/>
          </p:cNvSpPr>
          <p:nvPr>
            <p:ph idx="1"/>
          </p:nvPr>
        </p:nvSpPr>
        <p:spPr/>
        <p:txBody>
          <a:bodyPr>
            <a:normAutofit lnSpcReduction="10000"/>
          </a:bodyPr>
          <a:lstStyle/>
          <a:p>
            <a:r>
              <a:rPr lang="en-US" dirty="0" smtClean="0"/>
              <a:t>Area protocol is that above 10 feet onto hard snow, or other hard surfaces backboard everyone</a:t>
            </a:r>
          </a:p>
          <a:p>
            <a:r>
              <a:rPr lang="en-US" dirty="0" smtClean="0"/>
              <a:t>If the fall is into soft snow, </a:t>
            </a:r>
            <a:r>
              <a:rPr lang="en-US" dirty="0" err="1" smtClean="0"/>
              <a:t>backboarding</a:t>
            </a:r>
            <a:r>
              <a:rPr lang="en-US" dirty="0" smtClean="0"/>
              <a:t> can be based on patient assessment</a:t>
            </a:r>
          </a:p>
          <a:p>
            <a:r>
              <a:rPr lang="en-US" dirty="0" smtClean="0"/>
              <a:t>And we know </a:t>
            </a:r>
            <a:r>
              <a:rPr lang="en-US" dirty="0" err="1" smtClean="0"/>
              <a:t>backboarding</a:t>
            </a:r>
            <a:r>
              <a:rPr lang="en-US" dirty="0" smtClean="0"/>
              <a:t> all 11 will likely exceed available backboards and toboggans until we can get more from other areas which will take time</a:t>
            </a: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6874"/>
            <a:ext cx="8229600" cy="1143000"/>
          </a:xfrm>
        </p:spPr>
        <p:txBody>
          <a:bodyPr>
            <a:normAutofit fontScale="90000"/>
          </a:bodyPr>
          <a:lstStyle/>
          <a:p>
            <a:r>
              <a:rPr lang="en-US" dirty="0" err="1" smtClean="0"/>
              <a:t>Qu</a:t>
            </a:r>
            <a:r>
              <a:rPr lang="en-US" dirty="0" smtClean="0"/>
              <a:t>: Triage and Priority of Transport?</a:t>
            </a:r>
          </a:p>
        </p:txBody>
      </p:sp>
      <p:graphicFrame>
        <p:nvGraphicFramePr>
          <p:cNvPr id="4" name="Content Placeholder 3"/>
          <p:cNvGraphicFramePr>
            <a:graphicFrameLocks noGrp="1"/>
          </p:cNvGraphicFramePr>
          <p:nvPr>
            <p:ph idx="1"/>
          </p:nvPr>
        </p:nvGraphicFramePr>
        <p:xfrm>
          <a:off x="247130" y="438684"/>
          <a:ext cx="8686802" cy="6371663"/>
        </p:xfrm>
        <a:graphic>
          <a:graphicData uri="http://schemas.openxmlformats.org/drawingml/2006/table">
            <a:tbl>
              <a:tblPr firstRow="1" bandRow="1">
                <a:tableStyleId>{5C22544A-7EE6-4342-B048-85BDC9FD1C3A}</a:tableStyleId>
              </a:tblPr>
              <a:tblGrid>
                <a:gridCol w="2267737"/>
                <a:gridCol w="330623"/>
                <a:gridCol w="412380"/>
                <a:gridCol w="284669"/>
                <a:gridCol w="324653"/>
                <a:gridCol w="525175"/>
                <a:gridCol w="3074656"/>
                <a:gridCol w="401042"/>
                <a:gridCol w="410591"/>
                <a:gridCol w="655276"/>
              </a:tblGrid>
              <a:tr h="458314">
                <a:tc>
                  <a:txBody>
                    <a:bodyPr/>
                    <a:lstStyle/>
                    <a:p>
                      <a:pPr algn="ctr"/>
                      <a:r>
                        <a:rPr lang="en-US" sz="1200" dirty="0" smtClean="0"/>
                        <a:t>Patient</a:t>
                      </a:r>
                      <a:endParaRPr lang="en-US" sz="1200" dirty="0"/>
                    </a:p>
                  </a:txBody>
                  <a:tcPr/>
                </a:tc>
                <a:tc>
                  <a:txBody>
                    <a:bodyPr/>
                    <a:lstStyle/>
                    <a:p>
                      <a:pPr algn="ctr"/>
                      <a:r>
                        <a:rPr lang="en-US" sz="1200" dirty="0" smtClean="0"/>
                        <a:t>W</a:t>
                      </a:r>
                      <a:endParaRPr lang="en-US" sz="1200" dirty="0"/>
                    </a:p>
                  </a:txBody>
                  <a:tcPr/>
                </a:tc>
                <a:tc>
                  <a:txBody>
                    <a:bodyPr/>
                    <a:lstStyle/>
                    <a:p>
                      <a:pPr algn="ctr"/>
                      <a:r>
                        <a:rPr lang="en-US" sz="1200" dirty="0" smtClean="0"/>
                        <a:t>R</a:t>
                      </a:r>
                      <a:endParaRPr lang="en-US" sz="1200" dirty="0"/>
                    </a:p>
                  </a:txBody>
                  <a:tcPr/>
                </a:tc>
                <a:tc>
                  <a:txBody>
                    <a:bodyPr/>
                    <a:lstStyle/>
                    <a:p>
                      <a:pPr algn="ctr"/>
                      <a:r>
                        <a:rPr lang="en-US" sz="1200" dirty="0" smtClean="0"/>
                        <a:t>P</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M</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Color</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Concerns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BB</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O2</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Trans Priority</a:t>
                      </a:r>
                    </a:p>
                  </a:txBody>
                  <a:tcPr/>
                </a:tc>
              </a:tr>
              <a:tr h="4877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Previously identified unresponsive </a:t>
                      </a:r>
                      <a:r>
                        <a:rPr lang="en-US" sz="1200" dirty="0" smtClean="0"/>
                        <a:t>woman not breathing, </a:t>
                      </a:r>
                      <a:r>
                        <a:rPr lang="en-US" sz="1200" dirty="0" smtClean="0"/>
                        <a:t>still unresponsive, breathing</a:t>
                      </a:r>
                    </a:p>
                  </a:txBody>
                  <a:tcPr/>
                </a:tc>
                <a:tc>
                  <a:txBody>
                    <a:bodyPr/>
                    <a:lstStyle/>
                    <a:p>
                      <a:r>
                        <a:rPr lang="en-US" sz="1200" dirty="0" smtClean="0"/>
                        <a:t>N</a:t>
                      </a:r>
                      <a:endParaRPr lang="en-US" sz="1200" dirty="0"/>
                    </a:p>
                  </a:txBody>
                  <a:tcPr/>
                </a:tc>
                <a:tc>
                  <a:txBody>
                    <a:bodyPr/>
                    <a:lstStyle/>
                    <a:p>
                      <a:r>
                        <a:rPr lang="en-US" sz="1200" dirty="0" smtClean="0"/>
                        <a:t>&gt;30</a:t>
                      </a:r>
                      <a:endParaRPr lang="en-US" sz="1200" dirty="0"/>
                    </a:p>
                  </a:txBody>
                  <a:tcPr/>
                </a:tc>
                <a:tc>
                  <a:txBody>
                    <a:bodyPr/>
                    <a:lstStyle/>
                    <a:p>
                      <a:r>
                        <a:rPr lang="en-US" sz="1200" dirty="0" smtClean="0"/>
                        <a:t>Y</a:t>
                      </a:r>
                      <a:endParaRPr lang="en-US" sz="1200" dirty="0"/>
                    </a:p>
                  </a:txBody>
                  <a:tcPr/>
                </a:tc>
                <a:tc>
                  <a:txBody>
                    <a:bodyPr/>
                    <a:lstStyle/>
                    <a:p>
                      <a:r>
                        <a:rPr lang="en-US" sz="1200" dirty="0" smtClean="0"/>
                        <a:t>N</a:t>
                      </a:r>
                      <a:endParaRPr lang="en-US" sz="1200" dirty="0"/>
                    </a:p>
                  </a:txBody>
                  <a:tcPr/>
                </a:tc>
                <a:tc>
                  <a:txBody>
                    <a:bodyPr/>
                    <a:lstStyle/>
                    <a:p>
                      <a:r>
                        <a:rPr lang="en-US" sz="2000" b="1" dirty="0" smtClean="0">
                          <a:solidFill>
                            <a:srgbClr val="FF0000"/>
                          </a:solidFill>
                        </a:rPr>
                        <a:t>R</a:t>
                      </a:r>
                      <a:endParaRPr lang="en-US" sz="2000" b="1" dirty="0">
                        <a:solidFill>
                          <a:srgbClr val="FF0000"/>
                        </a:solidFill>
                      </a:endParaRPr>
                    </a:p>
                  </a:txBody>
                  <a:tcPr/>
                </a:tc>
                <a:tc>
                  <a:txBody>
                    <a:bodyPr/>
                    <a:lstStyle/>
                    <a:p>
                      <a:r>
                        <a:rPr lang="en-US" sz="1200" dirty="0" smtClean="0"/>
                        <a:t>Clearly red per START criteria</a:t>
                      </a:r>
                      <a:endParaRPr lang="en-US" sz="1200"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sz="1400" dirty="0" err="1" smtClean="0"/>
                        <a:t>Tob</a:t>
                      </a:r>
                      <a:r>
                        <a:rPr lang="en-US" sz="1400" baseline="0" dirty="0" smtClean="0"/>
                        <a:t> 1</a:t>
                      </a:r>
                      <a:endParaRPr lang="en-US" sz="1400" dirty="0"/>
                    </a:p>
                  </a:txBody>
                  <a:tcPr/>
                </a:tc>
              </a:tr>
              <a:tr h="52763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Woman in late 60’s fell onto a partially exposed log and has pelvic fractures</a:t>
                      </a:r>
                    </a:p>
                  </a:txBody>
                  <a:tcPr/>
                </a:tc>
                <a:tc>
                  <a:txBody>
                    <a:bodyPr/>
                    <a:lstStyle/>
                    <a:p>
                      <a:r>
                        <a:rPr lang="en-US" sz="1200" dirty="0" smtClean="0"/>
                        <a:t>N</a:t>
                      </a:r>
                      <a:endParaRPr lang="en-US" sz="1200" dirty="0"/>
                    </a:p>
                  </a:txBody>
                  <a:tcPr/>
                </a:tc>
                <a:tc>
                  <a:txBody>
                    <a:bodyPr/>
                    <a:lstStyle/>
                    <a:p>
                      <a:r>
                        <a:rPr lang="en-US" sz="1200" dirty="0" smtClean="0"/>
                        <a:t>&lt;30</a:t>
                      </a:r>
                      <a:endParaRPr lang="en-US" sz="1200" dirty="0"/>
                    </a:p>
                  </a:txBody>
                  <a:tcPr/>
                </a:tc>
                <a:tc>
                  <a:txBody>
                    <a:bodyPr/>
                    <a:lstStyle/>
                    <a:p>
                      <a:r>
                        <a:rPr lang="en-US" sz="1200" dirty="0" smtClean="0"/>
                        <a:t>Y</a:t>
                      </a:r>
                      <a:endParaRPr lang="en-US" sz="1200" dirty="0"/>
                    </a:p>
                  </a:txBody>
                  <a:tcPr/>
                </a:tc>
                <a:tc>
                  <a:txBody>
                    <a:bodyPr/>
                    <a:lstStyle/>
                    <a:p>
                      <a:r>
                        <a:rPr lang="en-US" sz="1200" dirty="0" smtClean="0"/>
                        <a:t>Y</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dirty="0" smtClean="0">
                          <a:solidFill>
                            <a:srgbClr val="FF0000"/>
                          </a:solidFill>
                        </a:rPr>
                        <a:t>R</a:t>
                      </a:r>
                    </a:p>
                    <a:p>
                      <a:endParaRPr lang="en-US" sz="2000" b="1" dirty="0"/>
                    </a:p>
                  </a:txBody>
                  <a:tcPr/>
                </a:tc>
                <a:tc>
                  <a:txBody>
                    <a:bodyPr/>
                    <a:lstStyle/>
                    <a:p>
                      <a:r>
                        <a:rPr lang="en-US" sz="1200" dirty="0" smtClean="0"/>
                        <a:t>START indicates yellow, but geriatric concerns lead to concern of pelvic bleeding and coup contra coup TBI with poor signs of shock</a:t>
                      </a:r>
                      <a:endParaRPr lang="en-US" sz="1200"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sz="1400" dirty="0" err="1" smtClean="0"/>
                        <a:t>Tob</a:t>
                      </a:r>
                      <a:r>
                        <a:rPr lang="en-US" sz="1400" dirty="0" smtClean="0"/>
                        <a:t> 1</a:t>
                      </a:r>
                      <a:endParaRPr lang="en-US" sz="1400" dirty="0"/>
                    </a:p>
                  </a:txBody>
                  <a:tcPr/>
                </a:tc>
              </a:tr>
              <a:tr h="66099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Man in late 60’s fell onto a partially exposed log and clutching his chest and difficulty breathing</a:t>
                      </a:r>
                    </a:p>
                  </a:txBody>
                  <a:tcPr/>
                </a:tc>
                <a:tc>
                  <a:txBody>
                    <a:bodyPr/>
                    <a:lstStyle/>
                    <a:p>
                      <a:r>
                        <a:rPr lang="en-US" sz="1200" dirty="0" smtClean="0"/>
                        <a:t>N</a:t>
                      </a:r>
                      <a:endParaRPr lang="en-US" sz="1200" dirty="0"/>
                    </a:p>
                  </a:txBody>
                  <a:tcPr/>
                </a:tc>
                <a:tc>
                  <a:txBody>
                    <a:bodyPr/>
                    <a:lstStyle/>
                    <a:p>
                      <a:r>
                        <a:rPr lang="en-US" sz="1200" dirty="0" smtClean="0"/>
                        <a:t>&lt;30</a:t>
                      </a:r>
                      <a:endParaRPr lang="en-US" sz="1200" dirty="0"/>
                    </a:p>
                  </a:txBody>
                  <a:tcPr/>
                </a:tc>
                <a:tc>
                  <a:txBody>
                    <a:bodyPr/>
                    <a:lstStyle/>
                    <a:p>
                      <a:r>
                        <a:rPr lang="en-US" sz="1200" dirty="0" smtClean="0"/>
                        <a:t>N</a:t>
                      </a:r>
                      <a:endParaRPr lang="en-US" sz="1200" dirty="0"/>
                    </a:p>
                  </a:txBody>
                  <a:tcPr/>
                </a:tc>
                <a:tc>
                  <a:txBody>
                    <a:bodyPr/>
                    <a:lstStyle/>
                    <a:p>
                      <a:r>
                        <a:rPr lang="en-US" sz="1200" dirty="0" smtClean="0"/>
                        <a:t>Y</a:t>
                      </a:r>
                      <a:endParaRPr lang="en-US" sz="1200" dirty="0"/>
                    </a:p>
                  </a:txBody>
                  <a:tcPr/>
                </a:tc>
                <a:tc>
                  <a:txBody>
                    <a:bodyPr/>
                    <a:lstStyle/>
                    <a:p>
                      <a:r>
                        <a:rPr lang="en-US" sz="2000" b="1" dirty="0" smtClean="0">
                          <a:solidFill>
                            <a:srgbClr val="FF0000"/>
                          </a:solidFill>
                        </a:rPr>
                        <a:t>R</a:t>
                      </a:r>
                      <a:endParaRPr lang="en-US" sz="2000" b="1"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START indicates Red per poor cap refill, and you have concerns of heart attack and coup contra coup TBI with poor signs of shock</a:t>
                      </a:r>
                    </a:p>
                    <a:p>
                      <a:endParaRPr lang="en-US" sz="1200"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sz="1400" dirty="0" err="1" smtClean="0"/>
                        <a:t>Tob</a:t>
                      </a:r>
                      <a:r>
                        <a:rPr lang="en-US" sz="1400" dirty="0" smtClean="0"/>
                        <a:t> 1</a:t>
                      </a:r>
                      <a:endParaRPr lang="en-US" sz="1400" dirty="0"/>
                    </a:p>
                  </a:txBody>
                  <a:tcPr/>
                </a:tc>
              </a:tr>
              <a:tr h="35549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3 teenagers are standing and seem to be OK</a:t>
                      </a:r>
                    </a:p>
                  </a:txBody>
                  <a:tcPr/>
                </a:tc>
                <a:tc>
                  <a:txBody>
                    <a:bodyPr/>
                    <a:lstStyle/>
                    <a:p>
                      <a:r>
                        <a:rPr lang="en-US" sz="1200" dirty="0" smtClean="0"/>
                        <a:t>Y</a:t>
                      </a:r>
                      <a:endParaRPr lang="en-US" sz="1200"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r>
                        <a:rPr lang="en-US" sz="2000" b="1" dirty="0" smtClean="0">
                          <a:solidFill>
                            <a:srgbClr val="008000"/>
                          </a:solidFill>
                        </a:rPr>
                        <a:t>G</a:t>
                      </a:r>
                      <a:endParaRPr lang="en-US" sz="2000" b="1" dirty="0">
                        <a:solidFill>
                          <a:srgbClr val="008000"/>
                        </a:solidFill>
                      </a:endParaRPr>
                    </a:p>
                  </a:txBody>
                  <a:tcPr/>
                </a:tc>
                <a:tc>
                  <a:txBody>
                    <a:bodyPr/>
                    <a:lstStyle/>
                    <a:p>
                      <a:r>
                        <a:rPr lang="en-US" sz="1200" dirty="0" smtClean="0"/>
                        <a:t>Green per START</a:t>
                      </a:r>
                      <a:endParaRPr lang="en-US" sz="1200" dirty="0"/>
                    </a:p>
                  </a:txBody>
                  <a:tcPr/>
                </a:tc>
                <a:tc>
                  <a:txBody>
                    <a:bodyPr/>
                    <a:lstStyle/>
                    <a:p>
                      <a:endParaRPr lang="en-US"/>
                    </a:p>
                  </a:txBody>
                  <a:tcPr/>
                </a:tc>
                <a:tc>
                  <a:txBody>
                    <a:bodyPr/>
                    <a:lstStyle/>
                    <a:p>
                      <a:endParaRPr lang="en-US"/>
                    </a:p>
                  </a:txBody>
                  <a:tcPr/>
                </a:tc>
                <a:tc>
                  <a:txBody>
                    <a:bodyPr/>
                    <a:lstStyle/>
                    <a:p>
                      <a:r>
                        <a:rPr lang="en-US" sz="1400" dirty="0" smtClean="0"/>
                        <a:t>Self trans</a:t>
                      </a:r>
                      <a:endParaRPr lang="en-US" sz="1400" dirty="0"/>
                    </a:p>
                  </a:txBody>
                  <a:tcPr/>
                </a:tc>
              </a:tr>
              <a:tr h="68290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45 year old male possible </a:t>
                      </a:r>
                      <a:r>
                        <a:rPr lang="en-US" sz="1200" dirty="0" err="1" smtClean="0"/>
                        <a:t>tib</a:t>
                      </a:r>
                      <a:r>
                        <a:rPr lang="en-US" sz="1200" dirty="0" smtClean="0"/>
                        <a:t>-fib fracture, in pain, cold.  He fell from the damaged chair.</a:t>
                      </a:r>
                    </a:p>
                  </a:txBody>
                  <a:tcPr/>
                </a:tc>
                <a:tc>
                  <a:txBody>
                    <a:bodyPr/>
                    <a:lstStyle/>
                    <a:p>
                      <a:r>
                        <a:rPr lang="en-US" sz="1200" dirty="0" smtClean="0"/>
                        <a:t>N</a:t>
                      </a:r>
                      <a:endParaRPr lang="en-US" sz="1200" dirty="0"/>
                    </a:p>
                  </a:txBody>
                  <a:tcPr/>
                </a:tc>
                <a:tc>
                  <a:txBody>
                    <a:bodyPr/>
                    <a:lstStyle/>
                    <a:p>
                      <a:r>
                        <a:rPr lang="en-US" sz="1200" dirty="0" smtClean="0"/>
                        <a:t>&lt;30</a:t>
                      </a:r>
                      <a:endParaRPr lang="en-US" sz="1200" dirty="0"/>
                    </a:p>
                  </a:txBody>
                  <a:tcPr/>
                </a:tc>
                <a:tc>
                  <a:txBody>
                    <a:bodyPr/>
                    <a:lstStyle/>
                    <a:p>
                      <a:r>
                        <a:rPr lang="en-US" sz="1200" dirty="0" smtClean="0"/>
                        <a:t>Y</a:t>
                      </a:r>
                      <a:endParaRPr lang="en-US" sz="1200" dirty="0"/>
                    </a:p>
                  </a:txBody>
                  <a:tcPr/>
                </a:tc>
                <a:tc>
                  <a:txBody>
                    <a:bodyPr/>
                    <a:lstStyle/>
                    <a:p>
                      <a:r>
                        <a:rPr lang="en-US" sz="1200" dirty="0" smtClean="0"/>
                        <a:t>Y</a:t>
                      </a:r>
                      <a:endParaRPr lang="en-US" sz="1200" dirty="0"/>
                    </a:p>
                  </a:txBody>
                  <a:tcPr/>
                </a:tc>
                <a:tc>
                  <a:txBody>
                    <a:bodyPr/>
                    <a:lstStyle/>
                    <a:p>
                      <a:r>
                        <a:rPr lang="en-US" sz="2000" b="1" dirty="0" smtClean="0">
                          <a:solidFill>
                            <a:srgbClr val="FFB94B"/>
                          </a:solidFill>
                        </a:rPr>
                        <a:t>Y</a:t>
                      </a:r>
                      <a:endParaRPr lang="en-US" sz="2000" b="1" dirty="0">
                        <a:solidFill>
                          <a:srgbClr val="FFB94B"/>
                        </a:solidFill>
                      </a:endParaRPr>
                    </a:p>
                  </a:txBody>
                  <a:tcPr/>
                </a:tc>
                <a:tc>
                  <a:txBody>
                    <a:bodyPr/>
                    <a:lstStyle/>
                    <a:p>
                      <a:r>
                        <a:rPr lang="en-US" sz="1200" dirty="0" smtClean="0"/>
                        <a:t>Yellow per START Could escalate to Red if shock sets in</a:t>
                      </a:r>
                      <a:endParaRPr lang="en-US" sz="1200" dirty="0"/>
                    </a:p>
                  </a:txBody>
                  <a:tcPr/>
                </a:tc>
                <a:tc>
                  <a:txBody>
                    <a:bodyPr/>
                    <a:lstStyle/>
                    <a:p>
                      <a:endParaRPr lang="en-US"/>
                    </a:p>
                  </a:txBody>
                  <a:tcPr/>
                </a:tc>
                <a:tc>
                  <a:txBody>
                    <a:bodyPr/>
                    <a:lstStyle/>
                    <a:p>
                      <a:endParaRPr lang="en-US"/>
                    </a:p>
                  </a:txBody>
                  <a:tcPr/>
                </a:tc>
                <a:tc>
                  <a:txBody>
                    <a:bodyPr/>
                    <a:lstStyle/>
                    <a:p>
                      <a:r>
                        <a:rPr lang="en-US" sz="1400" dirty="0" err="1" smtClean="0"/>
                        <a:t>Tob</a:t>
                      </a:r>
                      <a:r>
                        <a:rPr lang="en-US" sz="1400" dirty="0" smtClean="0"/>
                        <a:t> 2</a:t>
                      </a:r>
                      <a:endParaRPr lang="en-US" sz="1400" dirty="0"/>
                    </a:p>
                  </a:txBody>
                  <a:tcPr/>
                </a:tc>
              </a:tr>
              <a:tr h="75089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30 year old female reporting abdominal pain, and her husband is in the chair above still.  They are concerned for each other</a:t>
                      </a:r>
                    </a:p>
                  </a:txBody>
                  <a:tcPr/>
                </a:tc>
                <a:tc>
                  <a:txBody>
                    <a:bodyPr/>
                    <a:lstStyle/>
                    <a:p>
                      <a:r>
                        <a:rPr lang="en-US" sz="1200" dirty="0" smtClean="0"/>
                        <a:t>Y</a:t>
                      </a:r>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r>
                        <a:rPr lang="en-US" sz="2000" b="1" dirty="0" smtClean="0">
                          <a:solidFill>
                            <a:srgbClr val="008000"/>
                          </a:solidFill>
                        </a:rPr>
                        <a:t>G</a:t>
                      </a:r>
                      <a:endParaRPr lang="en-US" sz="2000" b="1" dirty="0">
                        <a:solidFill>
                          <a:srgbClr val="008000"/>
                        </a:solidFill>
                      </a:endParaRPr>
                    </a:p>
                  </a:txBody>
                  <a:tcPr/>
                </a:tc>
                <a:tc>
                  <a:txBody>
                    <a:bodyPr/>
                    <a:lstStyle/>
                    <a:p>
                      <a:r>
                        <a:rPr lang="en-US" sz="1200" dirty="0" smtClean="0"/>
                        <a:t>Green per START, but need to reassess abdominal</a:t>
                      </a:r>
                      <a:r>
                        <a:rPr lang="en-US" sz="1200" baseline="0" dirty="0" smtClean="0"/>
                        <a:t> pain the best you can.  Could go to Red if appendix or ectopic suspected.  Need to reassure husband.</a:t>
                      </a:r>
                      <a:endParaRPr lang="en-US" sz="1200" dirty="0"/>
                    </a:p>
                  </a:txBody>
                  <a:tcPr/>
                </a:tc>
                <a:tc>
                  <a:txBody>
                    <a:bodyPr/>
                    <a:lstStyle/>
                    <a:p>
                      <a:endParaRPr lang="en-US"/>
                    </a:p>
                  </a:txBody>
                  <a:tcPr/>
                </a:tc>
                <a:tc>
                  <a:txBody>
                    <a:bodyPr/>
                    <a:lstStyle/>
                    <a:p>
                      <a:endParaRPr lang="en-US"/>
                    </a:p>
                  </a:txBody>
                  <a:tcPr/>
                </a:tc>
                <a:tc>
                  <a:txBody>
                    <a:bodyPr/>
                    <a:lstStyle/>
                    <a:p>
                      <a:r>
                        <a:rPr lang="en-US" sz="1400" dirty="0" err="1" smtClean="0"/>
                        <a:t>Tob</a:t>
                      </a:r>
                      <a:r>
                        <a:rPr lang="en-US" sz="1400" dirty="0" smtClean="0"/>
                        <a:t> 2</a:t>
                      </a:r>
                      <a:endParaRPr lang="en-US" sz="1400" dirty="0"/>
                    </a:p>
                  </a:txBody>
                  <a:tcPr/>
                </a:tc>
              </a:tr>
              <a:tr h="4877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15 year old boy complaining of forearm pain not sick</a:t>
                      </a:r>
                    </a:p>
                  </a:txBody>
                  <a:tcPr/>
                </a:tc>
                <a:tc>
                  <a:txBody>
                    <a:bodyPr/>
                    <a:lstStyle/>
                    <a:p>
                      <a:r>
                        <a:rPr lang="en-US" sz="1200" dirty="0" smtClean="0"/>
                        <a:t>Y</a:t>
                      </a:r>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r>
                        <a:rPr lang="en-US" sz="2000" b="1" dirty="0" smtClean="0">
                          <a:solidFill>
                            <a:srgbClr val="008000"/>
                          </a:solidFill>
                        </a:rPr>
                        <a:t>G</a:t>
                      </a:r>
                      <a:endParaRPr lang="en-US" sz="2000" b="1" dirty="0">
                        <a:solidFill>
                          <a:srgbClr val="008000"/>
                        </a:solidFill>
                      </a:endParaRPr>
                    </a:p>
                  </a:txBody>
                  <a:tcPr/>
                </a:tc>
                <a:tc>
                  <a:txBody>
                    <a:bodyPr/>
                    <a:lstStyle/>
                    <a:p>
                      <a:r>
                        <a:rPr lang="en-US" sz="1200" dirty="0" smtClean="0"/>
                        <a:t>Green per START, but has injury</a:t>
                      </a:r>
                      <a:endParaRPr lang="en-US" sz="1200" dirty="0"/>
                    </a:p>
                  </a:txBody>
                  <a:tcPr/>
                </a:tc>
                <a:tc>
                  <a:txBody>
                    <a:bodyPr/>
                    <a:lstStyle/>
                    <a:p>
                      <a:endParaRPr lang="en-US"/>
                    </a:p>
                  </a:txBody>
                  <a:tcPr/>
                </a:tc>
                <a:tc>
                  <a:txBody>
                    <a:bodyPr/>
                    <a:lstStyle/>
                    <a:p>
                      <a:endParaRPr lang="en-US"/>
                    </a:p>
                  </a:txBody>
                  <a:tcPr/>
                </a:tc>
                <a:tc>
                  <a:txBody>
                    <a:bodyPr/>
                    <a:lstStyle/>
                    <a:p>
                      <a:r>
                        <a:rPr lang="en-US" sz="1400" dirty="0" err="1" smtClean="0"/>
                        <a:t>Tob</a:t>
                      </a:r>
                      <a:r>
                        <a:rPr lang="en-US" sz="1400" dirty="0" smtClean="0"/>
                        <a:t> 2</a:t>
                      </a:r>
                      <a:endParaRPr lang="en-US" sz="1400" dirty="0"/>
                    </a:p>
                  </a:txBody>
                  <a:tcPr/>
                </a:tc>
              </a:tr>
              <a:tr h="53641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40 year old spouse of ski patroller with pain in both knees, not sick</a:t>
                      </a:r>
                    </a:p>
                  </a:txBody>
                  <a:tcPr/>
                </a:tc>
                <a:tc>
                  <a:txBody>
                    <a:bodyPr/>
                    <a:lstStyle/>
                    <a:p>
                      <a:r>
                        <a:rPr lang="en-US" sz="1200" dirty="0" smtClean="0"/>
                        <a:t>N</a:t>
                      </a:r>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r>
                        <a:rPr lang="en-US" sz="2000" b="1" dirty="0" smtClean="0">
                          <a:solidFill>
                            <a:srgbClr val="008000"/>
                          </a:solidFill>
                        </a:rPr>
                        <a:t>G</a:t>
                      </a:r>
                      <a:endParaRPr lang="en-US" sz="2000" b="1" dirty="0">
                        <a:solidFill>
                          <a:srgbClr val="008000"/>
                        </a:solidFill>
                      </a:endParaRPr>
                    </a:p>
                  </a:txBody>
                  <a:tcPr/>
                </a:tc>
                <a:tc>
                  <a:txBody>
                    <a:bodyPr/>
                    <a:lstStyle/>
                    <a:p>
                      <a:r>
                        <a:rPr lang="en-US" sz="1200" dirty="0" smtClean="0"/>
                        <a:t>Green per START.  Could be escalated to Red</a:t>
                      </a:r>
                      <a:r>
                        <a:rPr lang="en-US" sz="1200" baseline="0" dirty="0" smtClean="0"/>
                        <a:t> as spouse of patroller.  Also has knee injuries.</a:t>
                      </a:r>
                      <a:endParaRPr lang="en-US" sz="1200" dirty="0"/>
                    </a:p>
                  </a:txBody>
                  <a:tcPr/>
                </a:tc>
                <a:tc>
                  <a:txBody>
                    <a:bodyPr/>
                    <a:lstStyle/>
                    <a:p>
                      <a:endParaRPr lang="en-US"/>
                    </a:p>
                  </a:txBody>
                  <a:tcPr/>
                </a:tc>
                <a:tc>
                  <a:txBody>
                    <a:bodyPr/>
                    <a:lstStyle/>
                    <a:p>
                      <a:endParaRPr lang="en-US"/>
                    </a:p>
                  </a:txBody>
                  <a:tcPr/>
                </a:tc>
                <a:tc>
                  <a:txBody>
                    <a:bodyPr/>
                    <a:lstStyle/>
                    <a:p>
                      <a:r>
                        <a:rPr lang="en-US" sz="1400" dirty="0" err="1" smtClean="0"/>
                        <a:t>Tob</a:t>
                      </a:r>
                      <a:r>
                        <a:rPr lang="en-US" sz="1400" dirty="0" smtClean="0"/>
                        <a:t> 2</a:t>
                      </a:r>
                      <a:endParaRPr lang="en-US" sz="1400" dirty="0"/>
                    </a:p>
                  </a:txBody>
                  <a:tcPr/>
                </a:tc>
              </a:tr>
              <a:tr h="4877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Angry teenager yelling her Dad is going to sue the area, looks OK</a:t>
                      </a:r>
                    </a:p>
                  </a:txBody>
                  <a:tcPr/>
                </a:tc>
                <a:tc>
                  <a:txBody>
                    <a:bodyPr/>
                    <a:lstStyle/>
                    <a:p>
                      <a:r>
                        <a:rPr lang="en-US" sz="1200" dirty="0" smtClean="0"/>
                        <a:t>Y</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2000" b="1" dirty="0" smtClean="0">
                          <a:solidFill>
                            <a:srgbClr val="008000"/>
                          </a:solidFill>
                        </a:rPr>
                        <a:t>G</a:t>
                      </a:r>
                      <a:endParaRPr lang="en-US" sz="2000" b="1" dirty="0">
                        <a:solidFill>
                          <a:srgbClr val="008000"/>
                        </a:solidFill>
                      </a:endParaRPr>
                    </a:p>
                  </a:txBody>
                  <a:tcPr/>
                </a:tc>
                <a:tc>
                  <a:txBody>
                    <a:bodyPr/>
                    <a:lstStyle/>
                    <a:p>
                      <a:r>
                        <a:rPr lang="en-US" sz="1200" dirty="0" smtClean="0"/>
                        <a:t>Green per START.  Could be escalated to Red if highly disruptive.  Attempt to calm.</a:t>
                      </a:r>
                      <a:endParaRPr lang="en-US" sz="1200" dirty="0"/>
                    </a:p>
                  </a:txBody>
                  <a:tcPr/>
                </a:tc>
                <a:tc>
                  <a:txBody>
                    <a:bodyPr/>
                    <a:lstStyle/>
                    <a:p>
                      <a:endParaRPr lang="en-US" dirty="0"/>
                    </a:p>
                  </a:txBody>
                  <a:tcPr/>
                </a:tc>
                <a:tc>
                  <a:txBody>
                    <a:bodyPr/>
                    <a:lstStyle/>
                    <a:p>
                      <a:endParaRPr lang="en-US" dirty="0"/>
                    </a:p>
                  </a:txBody>
                  <a:tcPr/>
                </a:tc>
                <a:tc>
                  <a:txBody>
                    <a:bodyPr/>
                    <a:lstStyle/>
                    <a:p>
                      <a:r>
                        <a:rPr lang="en-US" sz="1400" dirty="0" smtClean="0"/>
                        <a:t>Self trans</a:t>
                      </a:r>
                      <a:endParaRPr lang="en-US" sz="1400" dirty="0"/>
                    </a:p>
                  </a:txBody>
                  <a:tcPr/>
                </a:tc>
              </a:tr>
            </a:tbl>
          </a:graphicData>
        </a:graphic>
      </p:graphicFrame>
      <p:sp>
        <p:nvSpPr>
          <p:cNvPr id="5" name="Slide Number Placeholder 4"/>
          <p:cNvSpPr>
            <a:spLocks noGrp="1"/>
          </p:cNvSpPr>
          <p:nvPr>
            <p:ph type="sldNum" sz="quarter" idx="12"/>
          </p:nvPr>
        </p:nvSpPr>
        <p:spPr/>
        <p:txBody>
          <a:bodyPr/>
          <a:lstStyle/>
          <a:p>
            <a:fld id="{570BCC86-4A72-BA45-9E08-980398CDF0BE}"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(11)</a:t>
            </a:r>
            <a:endParaRPr lang="en-US" dirty="0">
              <a:solidFill>
                <a:srgbClr val="0000FF"/>
              </a:solidFill>
            </a:endParaRPr>
          </a:p>
        </p:txBody>
      </p:sp>
      <p:sp>
        <p:nvSpPr>
          <p:cNvPr id="3" name="Content Placeholder 2"/>
          <p:cNvSpPr>
            <a:spLocks noGrp="1"/>
          </p:cNvSpPr>
          <p:nvPr>
            <p:ph idx="1"/>
          </p:nvPr>
        </p:nvSpPr>
        <p:spPr>
          <a:xfrm>
            <a:off x="457200" y="1417638"/>
            <a:ext cx="8229600" cy="5036326"/>
          </a:xfrm>
        </p:spPr>
        <p:txBody>
          <a:bodyPr>
            <a:normAutofit fontScale="47500" lnSpcReduction="20000"/>
          </a:bodyPr>
          <a:lstStyle/>
          <a:p>
            <a:pPr>
              <a:spcAft>
                <a:spcPts val="600"/>
              </a:spcAft>
            </a:pPr>
            <a:r>
              <a:rPr lang="en-US" dirty="0" smtClean="0"/>
              <a:t>4:12 PM Radio:  </a:t>
            </a:r>
            <a:r>
              <a:rPr lang="en-US" dirty="0" smtClean="0"/>
              <a:t>“IC </a:t>
            </a:r>
            <a:r>
              <a:rPr lang="en-US" dirty="0" smtClean="0"/>
              <a:t>and </a:t>
            </a:r>
            <a:r>
              <a:rPr lang="en-US" dirty="0" smtClean="0"/>
              <a:t>Base from Chris at MCI to , </a:t>
            </a:r>
            <a:r>
              <a:rPr lang="en-US" dirty="0" smtClean="0"/>
              <a:t>we have a first cut triage.  We have 11 people who fell from the chair.  Three are clearly Red, and need urgent care with toboggan, backboard and O2.  </a:t>
            </a:r>
            <a:br>
              <a:rPr lang="en-US" dirty="0" smtClean="0"/>
            </a:br>
            <a:r>
              <a:rPr lang="en-US" dirty="0" smtClean="0"/>
              <a:t>1 Yellow and 5 Green.  But there are injuries among the Green, so we will need a total of 7 toboggans, 3 backboards and 3 O2 Tanks.  I will follow with short reports on the Reds for 911 dispatch purposes.  It is possible on reassessment that 2 more could go to red.</a:t>
            </a:r>
            <a:br>
              <a:rPr lang="en-US" dirty="0" smtClean="0"/>
            </a:br>
            <a:r>
              <a:rPr lang="en-US" dirty="0" smtClean="0"/>
              <a:t>Based on resources here or en route I urgently need one more O2 tank.</a:t>
            </a:r>
            <a:br>
              <a:rPr lang="en-US" dirty="0" smtClean="0"/>
            </a:br>
            <a:r>
              <a:rPr lang="en-US" dirty="0" smtClean="0"/>
              <a:t>Its starting to get dark, we have 2 headlamps here, could use more.”</a:t>
            </a:r>
          </a:p>
          <a:p>
            <a:pPr>
              <a:spcAft>
                <a:spcPts val="600"/>
              </a:spcAft>
            </a:pPr>
            <a:r>
              <a:rPr lang="en-US" dirty="0" smtClean="0"/>
              <a:t>4:14 PM Radio:  </a:t>
            </a:r>
            <a:r>
              <a:rPr lang="en-US" dirty="0" smtClean="0"/>
              <a:t>“Base from MCI, </a:t>
            </a:r>
            <a:r>
              <a:rPr lang="en-US" dirty="0" smtClean="0"/>
              <a:t>here are reports on the three reds:</a:t>
            </a:r>
          </a:p>
          <a:p>
            <a:pPr lvl="1">
              <a:spcAft>
                <a:spcPts val="600"/>
              </a:spcAft>
            </a:pPr>
            <a:r>
              <a:rPr lang="en-US" dirty="0" smtClean="0"/>
              <a:t>Patient 1:  approx 40 year old female, unresponsive, breathing after opening airway, pulse 120, respirations 34,  cannot get pain response but cannot rule out trauma due to falling 15 feet onto snow covered rock.  Backboard and O2 at 16</a:t>
            </a:r>
          </a:p>
          <a:p>
            <a:pPr lvl="1">
              <a:spcAft>
                <a:spcPts val="600"/>
              </a:spcAft>
            </a:pPr>
            <a:r>
              <a:rPr lang="en-US" dirty="0" smtClean="0"/>
              <a:t>Patient 2:  67 year old female with possible fractured pelvis.  Pulse 74, respirations 20.  Cannot rule out internal bleeding.  Shock response may be masked by age.  Cannot rule out coup contra coup TBI due to falling onto a hard surface </a:t>
            </a:r>
            <a:r>
              <a:rPr lang="en-US" dirty="0" smtClean="0"/>
              <a:t>from </a:t>
            </a:r>
            <a:r>
              <a:rPr lang="en-US" dirty="0" smtClean="0"/>
              <a:t>12 feet.</a:t>
            </a:r>
          </a:p>
          <a:p>
            <a:pPr lvl="1">
              <a:spcAft>
                <a:spcPts val="600"/>
              </a:spcAft>
            </a:pPr>
            <a:r>
              <a:rPr lang="en-US" dirty="0" smtClean="0"/>
              <a:t>Patient 3:  69 year old male, spouse of patient 2.  Symptoms of possible heart attack.  Pulse 70, but with weak perfusion, no radial pulse and slow cap refill.  Respiration 22, was difficult but has eased.  Cannot rule out trauma or coup contra coup TBI due to falling onto a hard surface </a:t>
            </a:r>
            <a:r>
              <a:rPr lang="en-US" dirty="0" smtClean="0"/>
              <a:t>from </a:t>
            </a:r>
            <a:r>
              <a:rPr lang="en-US" dirty="0" smtClean="0"/>
              <a:t>12 feet.”</a:t>
            </a:r>
          </a:p>
          <a:p>
            <a:pPr>
              <a:spcAft>
                <a:spcPts val="600"/>
              </a:spcAft>
            </a:pPr>
            <a:r>
              <a:rPr lang="en-US" dirty="0" smtClean="0"/>
              <a:t>4:!5 PM Radio:  </a:t>
            </a:r>
            <a:r>
              <a:rPr lang="en-US" dirty="0" smtClean="0"/>
              <a:t>“MCI from Base, </a:t>
            </a:r>
            <a:r>
              <a:rPr lang="en-US" dirty="0" smtClean="0"/>
              <a:t>copy.  Communicating to 911.  Give me a few minutes”</a:t>
            </a:r>
          </a:p>
          <a:p>
            <a:pPr>
              <a:spcAft>
                <a:spcPts val="600"/>
              </a:spcAft>
            </a:pPr>
            <a:r>
              <a:rPr lang="en-US" dirty="0" smtClean="0"/>
              <a:t>4:20 PM Radio:  </a:t>
            </a:r>
            <a:r>
              <a:rPr lang="en-US" dirty="0" smtClean="0"/>
              <a:t>“MCI from Base, </a:t>
            </a:r>
            <a:r>
              <a:rPr lang="en-US" dirty="0" smtClean="0"/>
              <a:t>911 is dispatching and coordinating with Snoqualmie Pass Fire.”</a:t>
            </a:r>
          </a:p>
          <a:p>
            <a:pPr>
              <a:spcAft>
                <a:spcPts val="600"/>
              </a:spcAft>
            </a:pPr>
            <a:endParaRPr lang="en-US" dirty="0" smtClean="0"/>
          </a:p>
          <a:p>
            <a:pPr>
              <a:spcAft>
                <a:spcPts val="600"/>
              </a:spcAft>
            </a:pPr>
            <a:endParaRPr lang="en-US" dirty="0" smtClean="0"/>
          </a:p>
          <a:p>
            <a:pPr>
              <a:spcAft>
                <a:spcPts val="600"/>
              </a:spcAft>
            </a:pPr>
            <a:endParaRPr lang="en-US" dirty="0" smtClean="0"/>
          </a:p>
          <a:p>
            <a:pPr>
              <a:spcAft>
                <a:spcPts val="600"/>
              </a:spcAft>
            </a:pP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(12)</a:t>
            </a:r>
            <a:endParaRPr lang="en-US" dirty="0">
              <a:solidFill>
                <a:srgbClr val="0000FF"/>
              </a:solidFill>
            </a:endParaRPr>
          </a:p>
        </p:txBody>
      </p:sp>
      <p:sp>
        <p:nvSpPr>
          <p:cNvPr id="3" name="Content Placeholder 2"/>
          <p:cNvSpPr>
            <a:spLocks noGrp="1"/>
          </p:cNvSpPr>
          <p:nvPr>
            <p:ph idx="1"/>
          </p:nvPr>
        </p:nvSpPr>
        <p:spPr>
          <a:xfrm>
            <a:off x="457200" y="1600200"/>
            <a:ext cx="8229600" cy="4873485"/>
          </a:xfrm>
        </p:spPr>
        <p:txBody>
          <a:bodyPr>
            <a:normAutofit fontScale="47500" lnSpcReduction="20000"/>
          </a:bodyPr>
          <a:lstStyle/>
          <a:p>
            <a:pPr>
              <a:spcAft>
                <a:spcPts val="600"/>
              </a:spcAft>
            </a:pPr>
            <a:r>
              <a:rPr lang="en-US" dirty="0" smtClean="0"/>
              <a:t>4:21 PM Radio:  </a:t>
            </a:r>
            <a:r>
              <a:rPr lang="en-US" dirty="0" smtClean="0"/>
              <a:t>“Base from IC, </a:t>
            </a:r>
            <a:r>
              <a:rPr lang="en-US" dirty="0" smtClean="0"/>
              <a:t>please send the 4 visiting patrollers up chair Y with the 2 extra O2 tanks and scrounge up some headlamps to send too.  MCI, did you copy?”</a:t>
            </a:r>
          </a:p>
          <a:p>
            <a:pPr>
              <a:spcAft>
                <a:spcPts val="600"/>
              </a:spcAft>
            </a:pPr>
            <a:r>
              <a:rPr lang="en-US" dirty="0" smtClean="0"/>
              <a:t>4:21 PM Radio:  </a:t>
            </a:r>
            <a:r>
              <a:rPr lang="en-US" dirty="0" smtClean="0"/>
              <a:t>“IC from Base, </a:t>
            </a:r>
            <a:r>
              <a:rPr lang="en-US" dirty="0" smtClean="0"/>
              <a:t>resources being dispatched.”</a:t>
            </a:r>
          </a:p>
          <a:p>
            <a:pPr>
              <a:spcAft>
                <a:spcPts val="600"/>
              </a:spcAft>
            </a:pPr>
            <a:r>
              <a:rPr lang="en-US" dirty="0" smtClean="0"/>
              <a:t>4:21 PM Radio:  </a:t>
            </a:r>
            <a:r>
              <a:rPr lang="en-US" dirty="0" smtClean="0"/>
              <a:t>“IC </a:t>
            </a:r>
            <a:r>
              <a:rPr lang="en-US" dirty="0" smtClean="0"/>
              <a:t>and </a:t>
            </a:r>
            <a:r>
              <a:rPr lang="en-US" dirty="0" smtClean="0"/>
              <a:t>Base from MCI </a:t>
            </a:r>
            <a:r>
              <a:rPr lang="en-US" dirty="0" smtClean="0"/>
              <a:t>I copy.”</a:t>
            </a:r>
          </a:p>
          <a:p>
            <a:r>
              <a:rPr lang="en-US" dirty="0" smtClean="0"/>
              <a:t>4:23 PM Radio:  </a:t>
            </a:r>
            <a:r>
              <a:rPr lang="en-US" dirty="0" smtClean="0"/>
              <a:t>“Base from ERGL</a:t>
            </a:r>
            <a:r>
              <a:rPr lang="en-US" dirty="0" smtClean="0"/>
              <a:t>, </a:t>
            </a:r>
            <a:r>
              <a:rPr lang="en-US" dirty="0" smtClean="0"/>
              <a:t>I also need 4 more patrollers at the top of X ASAP.  I need 2 to take down sleds, and 2 to make another </a:t>
            </a:r>
            <a:r>
              <a:rPr lang="en-US" dirty="0" err="1" smtClean="0"/>
              <a:t>evac</a:t>
            </a:r>
            <a:r>
              <a:rPr lang="en-US" dirty="0" smtClean="0"/>
              <a:t> team on the upper part of the lift.  Any chance we can get a snow cat to run them up?  Also at 5:00 PM we need to sweep.  We can do it with a minimum of 4 plus super sweep, so I need 3 more for that. Also I’m still short a toboggan.  If you can get a cat up here perhaps it could bring a litter to transport one of the MCI patients.”</a:t>
            </a:r>
          </a:p>
          <a:p>
            <a:r>
              <a:rPr lang="en-US" dirty="0" smtClean="0"/>
              <a:t>4:24 PM Radio:  “Break,</a:t>
            </a:r>
            <a:r>
              <a:rPr lang="en-US" dirty="0" smtClean="0"/>
              <a:t> </a:t>
            </a:r>
            <a:r>
              <a:rPr lang="en-US" dirty="0" smtClean="0"/>
              <a:t>ERGL </a:t>
            </a:r>
            <a:r>
              <a:rPr lang="en-US" dirty="0" smtClean="0"/>
              <a:t>and </a:t>
            </a:r>
            <a:r>
              <a:rPr lang="en-US" dirty="0" smtClean="0"/>
              <a:t>Base from MCI, </a:t>
            </a:r>
            <a:r>
              <a:rPr lang="en-US" dirty="0" smtClean="0"/>
              <a:t>a couple of the patients could ride sitting in a snow cat.  So keep one toboggan up top for sweep in case.”</a:t>
            </a:r>
          </a:p>
          <a:p>
            <a:r>
              <a:rPr lang="en-US" dirty="0" smtClean="0"/>
              <a:t>4:25 PM Radio:  </a:t>
            </a:r>
            <a:r>
              <a:rPr lang="en-US" dirty="0" smtClean="0"/>
              <a:t>“Base from Lift operations, </a:t>
            </a:r>
            <a:r>
              <a:rPr lang="en-US" dirty="0" smtClean="0"/>
              <a:t>I can arrange a </a:t>
            </a:r>
            <a:r>
              <a:rPr lang="en-US" dirty="0" err="1" smtClean="0"/>
              <a:t>snowcat</a:t>
            </a:r>
            <a:r>
              <a:rPr lang="en-US" dirty="0" smtClean="0"/>
              <a:t> for you.” </a:t>
            </a:r>
          </a:p>
          <a:p>
            <a:r>
              <a:rPr lang="en-US" dirty="0" smtClean="0"/>
              <a:t>4:25 PM Radio:  </a:t>
            </a:r>
            <a:r>
              <a:rPr lang="en-US" dirty="0" smtClean="0"/>
              <a:t>“</a:t>
            </a:r>
            <a:r>
              <a:rPr lang="en-US" dirty="0" smtClean="0"/>
              <a:t>ERGL from Base, </a:t>
            </a:r>
            <a:r>
              <a:rPr lang="en-US" dirty="0" smtClean="0"/>
              <a:t>will get you a cat with more patrol.”</a:t>
            </a:r>
          </a:p>
          <a:p>
            <a:pPr>
              <a:spcAft>
                <a:spcPts val="1200"/>
              </a:spcAft>
            </a:pPr>
            <a:r>
              <a:rPr lang="en-US" dirty="0" smtClean="0"/>
              <a:t>4:26 PM Radio:  </a:t>
            </a:r>
            <a:r>
              <a:rPr lang="en-US" dirty="0" smtClean="0"/>
              <a:t>“</a:t>
            </a:r>
            <a:r>
              <a:rPr lang="en-US" dirty="0" smtClean="0"/>
              <a:t>ERGL from Peter, </a:t>
            </a:r>
            <a:r>
              <a:rPr lang="en-US" dirty="0" smtClean="0"/>
              <a:t>just to confirm no other issues down the chair below tower 6.”</a:t>
            </a:r>
          </a:p>
          <a:p>
            <a:pPr>
              <a:spcAft>
                <a:spcPts val="1200"/>
              </a:spcAft>
            </a:pPr>
            <a:r>
              <a:rPr lang="en-US" dirty="0" smtClean="0"/>
              <a:t>4:26 PM Radio:  </a:t>
            </a:r>
            <a:r>
              <a:rPr lang="en-US" dirty="0" smtClean="0"/>
              <a:t>“Available Patrollers from Base, please </a:t>
            </a:r>
            <a:r>
              <a:rPr lang="en-US" dirty="0" smtClean="0"/>
              <a:t>report to Base for reassignment with the snow cat</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570BCC86-4A72-BA45-9E08-980398CDF0BE}" type="slidenum">
              <a:rPr lang="en-US" smtClean="0"/>
              <a:pPr/>
              <a:t>66</a:t>
            </a:fld>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(13)</a:t>
            </a:r>
            <a:endParaRPr lang="en-US" dirty="0">
              <a:solidFill>
                <a:srgbClr val="0000FF"/>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Time to check progress:</a:t>
            </a:r>
          </a:p>
          <a:p>
            <a:r>
              <a:rPr lang="en-US" dirty="0" smtClean="0"/>
              <a:t>4:27 PM Radio:  </a:t>
            </a:r>
            <a:r>
              <a:rPr lang="en-US" dirty="0" smtClean="0"/>
              <a:t>“Mike from ERGL</a:t>
            </a:r>
            <a:r>
              <a:rPr lang="en-US" dirty="0" smtClean="0"/>
              <a:t>, </a:t>
            </a:r>
            <a:r>
              <a:rPr lang="en-US" dirty="0" smtClean="0"/>
              <a:t>how is </a:t>
            </a:r>
            <a:r>
              <a:rPr lang="en-US" dirty="0" err="1" smtClean="0"/>
              <a:t>evac</a:t>
            </a:r>
            <a:r>
              <a:rPr lang="en-US" dirty="0" smtClean="0"/>
              <a:t> going from the top?”</a:t>
            </a:r>
          </a:p>
          <a:p>
            <a:r>
              <a:rPr lang="en-US" dirty="0" smtClean="0"/>
              <a:t>4:27 PM Radio:  </a:t>
            </a:r>
            <a:r>
              <a:rPr lang="en-US" dirty="0" smtClean="0"/>
              <a:t>“</a:t>
            </a:r>
            <a:r>
              <a:rPr lang="en-US" dirty="0" smtClean="0"/>
              <a:t>ERGL from mike, </a:t>
            </a:r>
            <a:r>
              <a:rPr lang="en-US" dirty="0" smtClean="0"/>
              <a:t>had to complete a belay before answering. We are half way between towers 14 and 15.”</a:t>
            </a:r>
          </a:p>
          <a:p>
            <a:r>
              <a:rPr lang="en-US" dirty="0" smtClean="0"/>
              <a:t>4:28 PM Radio:  </a:t>
            </a:r>
            <a:r>
              <a:rPr lang="en-US" dirty="0" smtClean="0"/>
              <a:t>“</a:t>
            </a:r>
            <a:r>
              <a:rPr lang="en-US" dirty="0" smtClean="0"/>
              <a:t>Jed from ERGL how </a:t>
            </a:r>
            <a:r>
              <a:rPr lang="en-US" dirty="0" smtClean="0"/>
              <a:t>is it going tower 6 on down.”</a:t>
            </a:r>
          </a:p>
          <a:p>
            <a:r>
              <a:rPr lang="en-US" dirty="0" smtClean="0"/>
              <a:t>4:28 PM Radio:  </a:t>
            </a:r>
            <a:r>
              <a:rPr lang="en-US" dirty="0" smtClean="0"/>
              <a:t>“</a:t>
            </a:r>
            <a:r>
              <a:rPr lang="en-US" dirty="0" smtClean="0"/>
              <a:t>ERGL from Jed, </a:t>
            </a:r>
            <a:r>
              <a:rPr lang="en-US" dirty="0" smtClean="0"/>
              <a:t>we letting the last one down, and we are complete.”</a:t>
            </a:r>
          </a:p>
          <a:p>
            <a:r>
              <a:rPr lang="en-US" dirty="0" smtClean="0"/>
              <a:t>4:29 PM Radio:  </a:t>
            </a:r>
            <a:r>
              <a:rPr lang="en-US" dirty="0" smtClean="0"/>
              <a:t>“</a:t>
            </a:r>
            <a:r>
              <a:rPr lang="en-US" dirty="0" smtClean="0"/>
              <a:t>Jed from ERGL, please </a:t>
            </a:r>
            <a:r>
              <a:rPr lang="en-US" dirty="0" smtClean="0"/>
              <a:t>ensure all </a:t>
            </a:r>
            <a:r>
              <a:rPr lang="en-US" dirty="0" err="1" smtClean="0"/>
              <a:t>evac</a:t>
            </a:r>
            <a:r>
              <a:rPr lang="en-US" dirty="0" smtClean="0"/>
              <a:t> lines are clear from the haul rope, and returned to the bottom for inspection and repacking.  Then get all the lower lift </a:t>
            </a:r>
            <a:r>
              <a:rPr lang="en-US" dirty="0" err="1" smtClean="0"/>
              <a:t>evac</a:t>
            </a:r>
            <a:r>
              <a:rPr lang="en-US" dirty="0" smtClean="0"/>
              <a:t> crew to Base for redeployment.”</a:t>
            </a:r>
          </a:p>
          <a:p>
            <a:r>
              <a:rPr lang="en-US" dirty="0" smtClean="0"/>
              <a:t>4:30 PM Radio:  </a:t>
            </a:r>
            <a:r>
              <a:rPr lang="en-US" dirty="0" smtClean="0"/>
              <a:t>“</a:t>
            </a:r>
            <a:r>
              <a:rPr lang="en-US" dirty="0" smtClean="0"/>
              <a:t>ERGL from Jed, </a:t>
            </a:r>
            <a:r>
              <a:rPr lang="en-US" dirty="0" smtClean="0"/>
              <a:t>shucks, thought I could drop in the lodge for well earned refreshment.  We’ll redeploy.”</a:t>
            </a:r>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(14)</a:t>
            </a:r>
            <a:endParaRPr lang="en-US" dirty="0">
              <a:solidFill>
                <a:srgbClr val="0000FF"/>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And more progress:?</a:t>
            </a:r>
          </a:p>
          <a:p>
            <a:r>
              <a:rPr lang="en-US" dirty="0" smtClean="0"/>
              <a:t>4:32 PM Radio:  </a:t>
            </a:r>
            <a:r>
              <a:rPr lang="en-US" dirty="0" smtClean="0"/>
              <a:t>“MCI from IC, </a:t>
            </a:r>
            <a:r>
              <a:rPr lang="en-US" dirty="0" smtClean="0"/>
              <a:t>how are you doing”</a:t>
            </a:r>
          </a:p>
          <a:p>
            <a:r>
              <a:rPr lang="en-US" dirty="0" smtClean="0"/>
              <a:t>4:32 PM Radio:  </a:t>
            </a:r>
            <a:r>
              <a:rPr lang="en-US" dirty="0" smtClean="0"/>
              <a:t>“IC from MCI we </a:t>
            </a:r>
            <a:r>
              <a:rPr lang="en-US" dirty="0" smtClean="0"/>
              <a:t>are </a:t>
            </a:r>
            <a:r>
              <a:rPr lang="en-US" dirty="0" err="1" smtClean="0"/>
              <a:t>backboarding</a:t>
            </a:r>
            <a:r>
              <a:rPr lang="en-US" dirty="0" smtClean="0"/>
              <a:t> our 3 reds and reassessing the others.”</a:t>
            </a:r>
          </a:p>
          <a:p>
            <a:r>
              <a:rPr lang="en-US" dirty="0" smtClean="0"/>
              <a:t>4:33 PM Radio:  </a:t>
            </a:r>
            <a:r>
              <a:rPr lang="en-US" dirty="0" smtClean="0"/>
              <a:t>“MCI from IC, </a:t>
            </a:r>
            <a:r>
              <a:rPr lang="en-US" dirty="0" smtClean="0"/>
              <a:t>have you any resources to divert to evacuation in that area.”</a:t>
            </a:r>
          </a:p>
          <a:p>
            <a:r>
              <a:rPr lang="en-US" dirty="0" smtClean="0"/>
              <a:t>4:33 PM Radio:  </a:t>
            </a:r>
            <a:r>
              <a:rPr lang="en-US" dirty="0" smtClean="0"/>
              <a:t>“IC from MCI as </a:t>
            </a:r>
            <a:r>
              <a:rPr lang="en-US" dirty="0" smtClean="0"/>
              <a:t>soon as we have the three reds packaged and on their way, we should be able to do that.  We are almost there”</a:t>
            </a:r>
          </a:p>
          <a:p>
            <a:r>
              <a:rPr lang="en-US" dirty="0" smtClean="0"/>
              <a:t>4:33 PM Radio:  </a:t>
            </a:r>
            <a:r>
              <a:rPr lang="en-US" dirty="0" smtClean="0"/>
              <a:t>“MCI from Base you </a:t>
            </a:r>
            <a:r>
              <a:rPr lang="en-US" dirty="0" smtClean="0"/>
              <a:t>should have four visiting patrol shortly to help with that.”</a:t>
            </a:r>
          </a:p>
          <a:p>
            <a:r>
              <a:rPr lang="en-US" dirty="0" smtClean="0"/>
              <a:t>4:34 PM Radio:  </a:t>
            </a:r>
            <a:r>
              <a:rPr lang="en-US" dirty="0" smtClean="0"/>
              <a:t>“Base from ERGL, </a:t>
            </a:r>
            <a:r>
              <a:rPr lang="en-US" dirty="0" smtClean="0"/>
              <a:t>you should soon have 6 patrollers who were evacuating the lower chairs to redeploy.”</a:t>
            </a:r>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we are getting there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More patrollers arrive at the MCI site and Chris apportions them between evacuation and MCI.  Most can do Evacuation.  Some also can help escort the adaptive skier and others past Tower 6.</a:t>
            </a:r>
          </a:p>
          <a:p>
            <a:r>
              <a:rPr lang="en-US" dirty="0" smtClean="0"/>
              <a:t>More patrollers arrive at the top of X, and you as</a:t>
            </a:r>
            <a:r>
              <a:rPr lang="en-US" dirty="0" smtClean="0"/>
              <a:t> ERGL </a:t>
            </a:r>
            <a:r>
              <a:rPr lang="en-US" dirty="0" smtClean="0"/>
              <a:t>accelerate the upper chair evacuation.  You keep enough patrollers for sweep.</a:t>
            </a:r>
          </a:p>
          <a:p>
            <a:r>
              <a:rPr lang="en-US" dirty="0" smtClean="0"/>
              <a:t>As</a:t>
            </a:r>
            <a:r>
              <a:rPr lang="en-US" dirty="0" smtClean="0"/>
              <a:t> ERGL  </a:t>
            </a:r>
            <a:r>
              <a:rPr lang="en-US" dirty="0" smtClean="0"/>
              <a:t>you figure you might as well run sweep, as you really need to clear all evacuations and first aid before sweep.</a:t>
            </a: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 name="Hexagon 63"/>
          <p:cNvSpPr/>
          <p:nvPr/>
        </p:nvSpPr>
        <p:spPr>
          <a:xfrm>
            <a:off x="3572931" y="3992031"/>
            <a:ext cx="496337" cy="856727"/>
          </a:xfrm>
          <a:prstGeom prst="hexagon">
            <a:avLst/>
          </a:prstGeom>
          <a:solidFill>
            <a:schemeClr val="accent6">
              <a:lumMod val="60000"/>
              <a:lumOff val="40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4224867" y="6468533"/>
            <a:ext cx="389466" cy="270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Fictional Summit Area Map</a:t>
            </a:r>
            <a:endParaRPr lang="en-US" dirty="0"/>
          </a:p>
        </p:txBody>
      </p:sp>
      <p:cxnSp>
        <p:nvCxnSpPr>
          <p:cNvPr id="5" name="Straight Connector 4"/>
          <p:cNvCxnSpPr/>
          <p:nvPr/>
        </p:nvCxnSpPr>
        <p:spPr>
          <a:xfrm rot="5400000">
            <a:off x="1548206" y="3911998"/>
            <a:ext cx="455586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a:off x="3712633" y="4069287"/>
            <a:ext cx="3479800" cy="609600"/>
          </a:xfrm>
          <a:prstGeom prst="line">
            <a:avLst/>
          </a:prstGeom>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3776132" y="1769521"/>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3776132" y="203251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3776132" y="2295515"/>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3776132" y="260931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3776132" y="2940047"/>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3776132" y="3211511"/>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776132" y="349144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3776132" y="372903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3776132" y="3907365"/>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776132" y="4178829"/>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3776132" y="450956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3776132" y="4764092"/>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776132" y="491701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3776132" y="515461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776132" y="5748344"/>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3776132" y="5476880"/>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3776132" y="5985938"/>
            <a:ext cx="101601" cy="846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nip Single Corner Rectangle 35"/>
          <p:cNvSpPr/>
          <p:nvPr/>
        </p:nvSpPr>
        <p:spPr>
          <a:xfrm>
            <a:off x="3632200" y="6070605"/>
            <a:ext cx="143932" cy="270928"/>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Snip Single Corner Rectangle 36"/>
          <p:cNvSpPr/>
          <p:nvPr/>
        </p:nvSpPr>
        <p:spPr>
          <a:xfrm>
            <a:off x="3479800" y="1417638"/>
            <a:ext cx="296332" cy="270928"/>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ross 37"/>
          <p:cNvSpPr/>
          <p:nvPr/>
        </p:nvSpPr>
        <p:spPr>
          <a:xfrm>
            <a:off x="4461933" y="6468533"/>
            <a:ext cx="152400" cy="152400"/>
          </a:xfrm>
          <a:prstGeom prst="plus">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3826931" y="5910634"/>
            <a:ext cx="301660" cy="246221"/>
          </a:xfrm>
          <a:prstGeom prst="rect">
            <a:avLst/>
          </a:prstGeom>
          <a:noFill/>
        </p:spPr>
        <p:txBody>
          <a:bodyPr wrap="square" rtlCol="0">
            <a:spAutoFit/>
          </a:bodyPr>
          <a:lstStyle/>
          <a:p>
            <a:r>
              <a:rPr lang="en-US" sz="1000" dirty="0" smtClean="0"/>
              <a:t>1</a:t>
            </a:r>
            <a:endParaRPr lang="en-US" sz="1000" dirty="0"/>
          </a:p>
        </p:txBody>
      </p:sp>
      <p:sp>
        <p:nvSpPr>
          <p:cNvPr id="29" name="TextBox 28"/>
          <p:cNvSpPr txBox="1"/>
          <p:nvPr/>
        </p:nvSpPr>
        <p:spPr>
          <a:xfrm>
            <a:off x="3826925" y="5667568"/>
            <a:ext cx="301660" cy="246221"/>
          </a:xfrm>
          <a:prstGeom prst="rect">
            <a:avLst/>
          </a:prstGeom>
          <a:noFill/>
        </p:spPr>
        <p:txBody>
          <a:bodyPr wrap="square" rtlCol="0">
            <a:spAutoFit/>
          </a:bodyPr>
          <a:lstStyle/>
          <a:p>
            <a:r>
              <a:rPr lang="en-US" sz="1000" dirty="0" smtClean="0"/>
              <a:t>2</a:t>
            </a:r>
            <a:endParaRPr lang="en-US" sz="1000" dirty="0"/>
          </a:p>
        </p:txBody>
      </p:sp>
      <p:sp>
        <p:nvSpPr>
          <p:cNvPr id="30" name="TextBox 29"/>
          <p:cNvSpPr txBox="1"/>
          <p:nvPr/>
        </p:nvSpPr>
        <p:spPr>
          <a:xfrm>
            <a:off x="3826919" y="5385668"/>
            <a:ext cx="301660" cy="246221"/>
          </a:xfrm>
          <a:prstGeom prst="rect">
            <a:avLst/>
          </a:prstGeom>
          <a:noFill/>
        </p:spPr>
        <p:txBody>
          <a:bodyPr wrap="square" rtlCol="0">
            <a:spAutoFit/>
          </a:bodyPr>
          <a:lstStyle/>
          <a:p>
            <a:r>
              <a:rPr lang="en-US" sz="1000" dirty="0" smtClean="0"/>
              <a:t>3</a:t>
            </a:r>
            <a:endParaRPr lang="en-US" sz="1000" dirty="0"/>
          </a:p>
        </p:txBody>
      </p:sp>
      <p:sp>
        <p:nvSpPr>
          <p:cNvPr id="31" name="TextBox 30"/>
          <p:cNvSpPr txBox="1"/>
          <p:nvPr/>
        </p:nvSpPr>
        <p:spPr>
          <a:xfrm>
            <a:off x="3826913" y="5055449"/>
            <a:ext cx="301660" cy="246221"/>
          </a:xfrm>
          <a:prstGeom prst="rect">
            <a:avLst/>
          </a:prstGeom>
          <a:noFill/>
        </p:spPr>
        <p:txBody>
          <a:bodyPr wrap="square" rtlCol="0">
            <a:spAutoFit/>
          </a:bodyPr>
          <a:lstStyle/>
          <a:p>
            <a:r>
              <a:rPr lang="en-US" sz="1000" dirty="0" smtClean="0"/>
              <a:t>4</a:t>
            </a:r>
            <a:endParaRPr lang="en-US" sz="1000" dirty="0"/>
          </a:p>
        </p:txBody>
      </p:sp>
      <p:sp>
        <p:nvSpPr>
          <p:cNvPr id="32" name="TextBox 31"/>
          <p:cNvSpPr txBox="1"/>
          <p:nvPr/>
        </p:nvSpPr>
        <p:spPr>
          <a:xfrm>
            <a:off x="3826907" y="4843768"/>
            <a:ext cx="301660" cy="246221"/>
          </a:xfrm>
          <a:prstGeom prst="rect">
            <a:avLst/>
          </a:prstGeom>
          <a:noFill/>
        </p:spPr>
        <p:txBody>
          <a:bodyPr wrap="square" rtlCol="0">
            <a:spAutoFit/>
          </a:bodyPr>
          <a:lstStyle/>
          <a:p>
            <a:r>
              <a:rPr lang="en-US" sz="1000" dirty="0" smtClean="0"/>
              <a:t>5</a:t>
            </a:r>
            <a:endParaRPr lang="en-US" sz="1000" dirty="0"/>
          </a:p>
        </p:txBody>
      </p:sp>
      <p:sp>
        <p:nvSpPr>
          <p:cNvPr id="33" name="TextBox 32"/>
          <p:cNvSpPr txBox="1"/>
          <p:nvPr/>
        </p:nvSpPr>
        <p:spPr>
          <a:xfrm>
            <a:off x="3826901" y="4674422"/>
            <a:ext cx="301660" cy="246221"/>
          </a:xfrm>
          <a:prstGeom prst="rect">
            <a:avLst/>
          </a:prstGeom>
          <a:noFill/>
        </p:spPr>
        <p:txBody>
          <a:bodyPr wrap="square" rtlCol="0">
            <a:spAutoFit/>
          </a:bodyPr>
          <a:lstStyle/>
          <a:p>
            <a:r>
              <a:rPr lang="en-US" sz="1000" dirty="0" smtClean="0"/>
              <a:t>6</a:t>
            </a:r>
            <a:endParaRPr lang="en-US" sz="1000" dirty="0"/>
          </a:p>
        </p:txBody>
      </p:sp>
      <p:sp>
        <p:nvSpPr>
          <p:cNvPr id="35" name="TextBox 34"/>
          <p:cNvSpPr txBox="1"/>
          <p:nvPr/>
        </p:nvSpPr>
        <p:spPr>
          <a:xfrm>
            <a:off x="3826889" y="4411933"/>
            <a:ext cx="301660" cy="246221"/>
          </a:xfrm>
          <a:prstGeom prst="rect">
            <a:avLst/>
          </a:prstGeom>
          <a:noFill/>
        </p:spPr>
        <p:txBody>
          <a:bodyPr wrap="square" rtlCol="0">
            <a:spAutoFit/>
          </a:bodyPr>
          <a:lstStyle/>
          <a:p>
            <a:r>
              <a:rPr lang="en-US" sz="1000" dirty="0" smtClean="0"/>
              <a:t>7</a:t>
            </a:r>
            <a:endParaRPr lang="en-US" sz="1000" dirty="0"/>
          </a:p>
        </p:txBody>
      </p:sp>
      <p:sp>
        <p:nvSpPr>
          <p:cNvPr id="41" name="TextBox 40"/>
          <p:cNvSpPr txBox="1"/>
          <p:nvPr/>
        </p:nvSpPr>
        <p:spPr>
          <a:xfrm>
            <a:off x="3826883" y="4090181"/>
            <a:ext cx="301660" cy="246221"/>
          </a:xfrm>
          <a:prstGeom prst="rect">
            <a:avLst/>
          </a:prstGeom>
          <a:noFill/>
        </p:spPr>
        <p:txBody>
          <a:bodyPr wrap="square" rtlCol="0">
            <a:spAutoFit/>
          </a:bodyPr>
          <a:lstStyle/>
          <a:p>
            <a:r>
              <a:rPr lang="en-US" sz="1000" dirty="0" smtClean="0"/>
              <a:t>8</a:t>
            </a:r>
            <a:endParaRPr lang="en-US" sz="1000" dirty="0"/>
          </a:p>
        </p:txBody>
      </p:sp>
      <p:sp>
        <p:nvSpPr>
          <p:cNvPr id="42" name="TextBox 41"/>
          <p:cNvSpPr txBox="1"/>
          <p:nvPr/>
        </p:nvSpPr>
        <p:spPr>
          <a:xfrm>
            <a:off x="3826877" y="3827698"/>
            <a:ext cx="301660" cy="246221"/>
          </a:xfrm>
          <a:prstGeom prst="rect">
            <a:avLst/>
          </a:prstGeom>
          <a:noFill/>
        </p:spPr>
        <p:txBody>
          <a:bodyPr wrap="square" rtlCol="0">
            <a:spAutoFit/>
          </a:bodyPr>
          <a:lstStyle/>
          <a:p>
            <a:r>
              <a:rPr lang="en-US" sz="1000" dirty="0" smtClean="0"/>
              <a:t>9</a:t>
            </a:r>
            <a:endParaRPr lang="en-US" sz="1000" dirty="0"/>
          </a:p>
        </p:txBody>
      </p:sp>
      <p:sp>
        <p:nvSpPr>
          <p:cNvPr id="43" name="TextBox 42"/>
          <p:cNvSpPr txBox="1"/>
          <p:nvPr/>
        </p:nvSpPr>
        <p:spPr>
          <a:xfrm>
            <a:off x="3826871" y="3641418"/>
            <a:ext cx="397996" cy="246221"/>
          </a:xfrm>
          <a:prstGeom prst="rect">
            <a:avLst/>
          </a:prstGeom>
          <a:noFill/>
        </p:spPr>
        <p:txBody>
          <a:bodyPr wrap="square" rtlCol="0">
            <a:spAutoFit/>
          </a:bodyPr>
          <a:lstStyle/>
          <a:p>
            <a:r>
              <a:rPr lang="en-US" sz="1000" dirty="0" smtClean="0"/>
              <a:t>10</a:t>
            </a:r>
            <a:endParaRPr lang="en-US" sz="1000" dirty="0"/>
          </a:p>
        </p:txBody>
      </p:sp>
      <p:sp>
        <p:nvSpPr>
          <p:cNvPr id="44" name="TextBox 43"/>
          <p:cNvSpPr txBox="1"/>
          <p:nvPr/>
        </p:nvSpPr>
        <p:spPr>
          <a:xfrm>
            <a:off x="3826865" y="3395869"/>
            <a:ext cx="398002" cy="246221"/>
          </a:xfrm>
          <a:prstGeom prst="rect">
            <a:avLst/>
          </a:prstGeom>
          <a:noFill/>
        </p:spPr>
        <p:txBody>
          <a:bodyPr wrap="square" rtlCol="0">
            <a:spAutoFit/>
          </a:bodyPr>
          <a:lstStyle/>
          <a:p>
            <a:r>
              <a:rPr lang="en-US" sz="1000" dirty="0" smtClean="0"/>
              <a:t>11</a:t>
            </a:r>
            <a:endParaRPr lang="en-US" sz="1000" dirty="0"/>
          </a:p>
        </p:txBody>
      </p:sp>
      <p:sp>
        <p:nvSpPr>
          <p:cNvPr id="45" name="TextBox 44"/>
          <p:cNvSpPr txBox="1"/>
          <p:nvPr/>
        </p:nvSpPr>
        <p:spPr>
          <a:xfrm>
            <a:off x="3826859" y="3116452"/>
            <a:ext cx="499608" cy="246221"/>
          </a:xfrm>
          <a:prstGeom prst="rect">
            <a:avLst/>
          </a:prstGeom>
          <a:noFill/>
        </p:spPr>
        <p:txBody>
          <a:bodyPr wrap="square" rtlCol="0">
            <a:spAutoFit/>
          </a:bodyPr>
          <a:lstStyle/>
          <a:p>
            <a:r>
              <a:rPr lang="en-US" sz="1000" dirty="0" smtClean="0"/>
              <a:t>12</a:t>
            </a:r>
            <a:endParaRPr lang="en-US" sz="1000" dirty="0"/>
          </a:p>
        </p:txBody>
      </p:sp>
      <p:sp>
        <p:nvSpPr>
          <p:cNvPr id="46" name="TextBox 45"/>
          <p:cNvSpPr txBox="1"/>
          <p:nvPr/>
        </p:nvSpPr>
        <p:spPr>
          <a:xfrm>
            <a:off x="3826853" y="2853969"/>
            <a:ext cx="448814" cy="246221"/>
          </a:xfrm>
          <a:prstGeom prst="rect">
            <a:avLst/>
          </a:prstGeom>
          <a:noFill/>
        </p:spPr>
        <p:txBody>
          <a:bodyPr wrap="square" rtlCol="0">
            <a:spAutoFit/>
          </a:bodyPr>
          <a:lstStyle/>
          <a:p>
            <a:r>
              <a:rPr lang="en-US" sz="1000" dirty="0" smtClean="0"/>
              <a:t>13</a:t>
            </a:r>
            <a:endParaRPr lang="en-US" sz="1000" dirty="0"/>
          </a:p>
        </p:txBody>
      </p:sp>
      <p:sp>
        <p:nvSpPr>
          <p:cNvPr id="47" name="TextBox 46"/>
          <p:cNvSpPr txBox="1"/>
          <p:nvPr/>
        </p:nvSpPr>
        <p:spPr>
          <a:xfrm>
            <a:off x="3826847" y="2523750"/>
            <a:ext cx="448820" cy="246221"/>
          </a:xfrm>
          <a:prstGeom prst="rect">
            <a:avLst/>
          </a:prstGeom>
          <a:noFill/>
        </p:spPr>
        <p:txBody>
          <a:bodyPr wrap="square" rtlCol="0">
            <a:spAutoFit/>
          </a:bodyPr>
          <a:lstStyle/>
          <a:p>
            <a:r>
              <a:rPr lang="en-US" sz="1000" dirty="0" smtClean="0"/>
              <a:t>14</a:t>
            </a:r>
            <a:endParaRPr lang="en-US" sz="1000" dirty="0"/>
          </a:p>
        </p:txBody>
      </p:sp>
      <p:sp>
        <p:nvSpPr>
          <p:cNvPr id="48" name="TextBox 47"/>
          <p:cNvSpPr txBox="1"/>
          <p:nvPr/>
        </p:nvSpPr>
        <p:spPr>
          <a:xfrm>
            <a:off x="3826841" y="2210465"/>
            <a:ext cx="499626" cy="246221"/>
          </a:xfrm>
          <a:prstGeom prst="rect">
            <a:avLst/>
          </a:prstGeom>
          <a:noFill/>
        </p:spPr>
        <p:txBody>
          <a:bodyPr wrap="square" rtlCol="0">
            <a:spAutoFit/>
          </a:bodyPr>
          <a:lstStyle/>
          <a:p>
            <a:r>
              <a:rPr lang="en-US" sz="1000" dirty="0" smtClean="0"/>
              <a:t>15</a:t>
            </a:r>
            <a:endParaRPr lang="en-US" sz="1000" dirty="0"/>
          </a:p>
        </p:txBody>
      </p:sp>
      <p:sp>
        <p:nvSpPr>
          <p:cNvPr id="49" name="TextBox 48"/>
          <p:cNvSpPr txBox="1"/>
          <p:nvPr/>
        </p:nvSpPr>
        <p:spPr>
          <a:xfrm>
            <a:off x="3826835" y="1939515"/>
            <a:ext cx="499632" cy="246221"/>
          </a:xfrm>
          <a:prstGeom prst="rect">
            <a:avLst/>
          </a:prstGeom>
          <a:noFill/>
        </p:spPr>
        <p:txBody>
          <a:bodyPr wrap="square" rtlCol="0">
            <a:spAutoFit/>
          </a:bodyPr>
          <a:lstStyle/>
          <a:p>
            <a:r>
              <a:rPr lang="en-US" sz="1000" dirty="0" smtClean="0"/>
              <a:t>16</a:t>
            </a:r>
            <a:endParaRPr lang="en-US" sz="1000" dirty="0"/>
          </a:p>
        </p:txBody>
      </p:sp>
      <p:sp>
        <p:nvSpPr>
          <p:cNvPr id="50" name="TextBox 49"/>
          <p:cNvSpPr txBox="1"/>
          <p:nvPr/>
        </p:nvSpPr>
        <p:spPr>
          <a:xfrm>
            <a:off x="3826829" y="1693966"/>
            <a:ext cx="423438" cy="246221"/>
          </a:xfrm>
          <a:prstGeom prst="rect">
            <a:avLst/>
          </a:prstGeom>
          <a:noFill/>
        </p:spPr>
        <p:txBody>
          <a:bodyPr wrap="square" rtlCol="0">
            <a:spAutoFit/>
          </a:bodyPr>
          <a:lstStyle/>
          <a:p>
            <a:r>
              <a:rPr lang="en-US" sz="1000" dirty="0" smtClean="0"/>
              <a:t>17</a:t>
            </a:r>
            <a:endParaRPr lang="en-US" sz="1000" dirty="0"/>
          </a:p>
        </p:txBody>
      </p:sp>
      <p:sp>
        <p:nvSpPr>
          <p:cNvPr id="51" name="TextBox 50"/>
          <p:cNvSpPr txBox="1"/>
          <p:nvPr/>
        </p:nvSpPr>
        <p:spPr>
          <a:xfrm>
            <a:off x="3825343" y="1298591"/>
            <a:ext cx="973777" cy="400110"/>
          </a:xfrm>
          <a:prstGeom prst="rect">
            <a:avLst/>
          </a:prstGeom>
          <a:noFill/>
        </p:spPr>
        <p:txBody>
          <a:bodyPr wrap="square" rtlCol="0">
            <a:spAutoFit/>
          </a:bodyPr>
          <a:lstStyle/>
          <a:p>
            <a:pPr algn="ctr"/>
            <a:r>
              <a:rPr lang="en-US" sz="1000" dirty="0" smtClean="0"/>
              <a:t>Top</a:t>
            </a:r>
          </a:p>
          <a:p>
            <a:pPr algn="ctr"/>
            <a:r>
              <a:rPr lang="en-US" sz="1000" dirty="0" smtClean="0"/>
              <a:t>Bump Station</a:t>
            </a:r>
            <a:endParaRPr lang="en-US" sz="1000" dirty="0"/>
          </a:p>
        </p:txBody>
      </p:sp>
      <p:sp>
        <p:nvSpPr>
          <p:cNvPr id="52" name="TextBox 51"/>
          <p:cNvSpPr txBox="1"/>
          <p:nvPr/>
        </p:nvSpPr>
        <p:spPr>
          <a:xfrm>
            <a:off x="3217231" y="6070605"/>
            <a:ext cx="635116" cy="246221"/>
          </a:xfrm>
          <a:prstGeom prst="rect">
            <a:avLst/>
          </a:prstGeom>
          <a:noFill/>
        </p:spPr>
        <p:txBody>
          <a:bodyPr wrap="square" rtlCol="0">
            <a:spAutoFit/>
          </a:bodyPr>
          <a:lstStyle/>
          <a:p>
            <a:r>
              <a:rPr lang="en-US" sz="1000" dirty="0" smtClean="0"/>
              <a:t>Load</a:t>
            </a:r>
            <a:endParaRPr lang="en-US" sz="1000" dirty="0"/>
          </a:p>
        </p:txBody>
      </p:sp>
      <p:sp>
        <p:nvSpPr>
          <p:cNvPr id="53" name="TextBox 52"/>
          <p:cNvSpPr txBox="1"/>
          <p:nvPr/>
        </p:nvSpPr>
        <p:spPr>
          <a:xfrm>
            <a:off x="4584638" y="6387010"/>
            <a:ext cx="922982" cy="400110"/>
          </a:xfrm>
          <a:prstGeom prst="rect">
            <a:avLst/>
          </a:prstGeom>
          <a:noFill/>
        </p:spPr>
        <p:txBody>
          <a:bodyPr wrap="square" rtlCol="0">
            <a:spAutoFit/>
          </a:bodyPr>
          <a:lstStyle/>
          <a:p>
            <a:r>
              <a:rPr lang="en-US" sz="1000" dirty="0" smtClean="0"/>
              <a:t>Dispatch</a:t>
            </a:r>
          </a:p>
          <a:p>
            <a:r>
              <a:rPr lang="en-US" sz="1000" dirty="0" smtClean="0"/>
              <a:t>Aid Room</a:t>
            </a:r>
            <a:endParaRPr lang="en-US" sz="1000" dirty="0"/>
          </a:p>
        </p:txBody>
      </p:sp>
      <p:sp>
        <p:nvSpPr>
          <p:cNvPr id="54" name="TextBox 53"/>
          <p:cNvSpPr txBox="1"/>
          <p:nvPr/>
        </p:nvSpPr>
        <p:spPr>
          <a:xfrm>
            <a:off x="2920895" y="1452480"/>
            <a:ext cx="736711" cy="246221"/>
          </a:xfrm>
          <a:prstGeom prst="rect">
            <a:avLst/>
          </a:prstGeom>
          <a:noFill/>
        </p:spPr>
        <p:txBody>
          <a:bodyPr wrap="square" rtlCol="0">
            <a:spAutoFit/>
          </a:bodyPr>
          <a:lstStyle/>
          <a:p>
            <a:r>
              <a:rPr lang="en-US" sz="1000" dirty="0" smtClean="0"/>
              <a:t>Chair X</a:t>
            </a:r>
            <a:endParaRPr lang="en-US" sz="1000" dirty="0"/>
          </a:p>
        </p:txBody>
      </p:sp>
      <p:sp>
        <p:nvSpPr>
          <p:cNvPr id="55" name="TextBox 54"/>
          <p:cNvSpPr txBox="1"/>
          <p:nvPr/>
        </p:nvSpPr>
        <p:spPr>
          <a:xfrm>
            <a:off x="5731827" y="2646860"/>
            <a:ext cx="736711" cy="246221"/>
          </a:xfrm>
          <a:prstGeom prst="rect">
            <a:avLst/>
          </a:prstGeom>
          <a:noFill/>
        </p:spPr>
        <p:txBody>
          <a:bodyPr wrap="square" rtlCol="0">
            <a:spAutoFit/>
          </a:bodyPr>
          <a:lstStyle/>
          <a:p>
            <a:r>
              <a:rPr lang="en-US" sz="1000" dirty="0" smtClean="0"/>
              <a:t>Chair Y</a:t>
            </a:r>
            <a:endParaRPr lang="en-US" sz="1000" dirty="0"/>
          </a:p>
        </p:txBody>
      </p:sp>
      <p:cxnSp>
        <p:nvCxnSpPr>
          <p:cNvPr id="57" name="Straight Connector 56"/>
          <p:cNvCxnSpPr/>
          <p:nvPr/>
        </p:nvCxnSpPr>
        <p:spPr>
          <a:xfrm rot="16200000" flipH="1">
            <a:off x="1078331" y="5077735"/>
            <a:ext cx="1975080" cy="643474"/>
          </a:xfrm>
          <a:prstGeom prst="line">
            <a:avLst/>
          </a:prstGeom>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185228" y="4296686"/>
            <a:ext cx="736711" cy="246221"/>
          </a:xfrm>
          <a:prstGeom prst="rect">
            <a:avLst/>
          </a:prstGeom>
          <a:noFill/>
        </p:spPr>
        <p:txBody>
          <a:bodyPr wrap="square" rtlCol="0">
            <a:spAutoFit/>
          </a:bodyPr>
          <a:lstStyle/>
          <a:p>
            <a:r>
              <a:rPr lang="en-US" sz="1000" dirty="0" smtClean="0"/>
              <a:t>Chair Z</a:t>
            </a:r>
            <a:endParaRPr lang="en-US" sz="1000" dirty="0"/>
          </a:p>
        </p:txBody>
      </p:sp>
      <p:sp>
        <p:nvSpPr>
          <p:cNvPr id="65" name="TextBox 64"/>
          <p:cNvSpPr txBox="1"/>
          <p:nvPr/>
        </p:nvSpPr>
        <p:spPr>
          <a:xfrm>
            <a:off x="3039433" y="4330416"/>
            <a:ext cx="736711" cy="400110"/>
          </a:xfrm>
          <a:prstGeom prst="rect">
            <a:avLst/>
          </a:prstGeom>
          <a:noFill/>
        </p:spPr>
        <p:txBody>
          <a:bodyPr wrap="square" rtlCol="0">
            <a:spAutoFit/>
          </a:bodyPr>
          <a:lstStyle/>
          <a:p>
            <a:r>
              <a:rPr lang="en-US" sz="1000" dirty="0" smtClean="0"/>
              <a:t>Closed</a:t>
            </a:r>
          </a:p>
          <a:p>
            <a:r>
              <a:rPr lang="en-US" sz="1000" dirty="0" smtClean="0"/>
              <a:t>No lights</a:t>
            </a:r>
            <a:endParaRPr lang="en-US" sz="1000" dirty="0"/>
          </a:p>
        </p:txBody>
      </p:sp>
      <p:cxnSp>
        <p:nvCxnSpPr>
          <p:cNvPr id="67" name="Straight Connector 66"/>
          <p:cNvCxnSpPr/>
          <p:nvPr/>
        </p:nvCxnSpPr>
        <p:spPr>
          <a:xfrm>
            <a:off x="1854203" y="4459021"/>
            <a:ext cx="1854193" cy="670192"/>
          </a:xfrm>
          <a:prstGeom prst="line">
            <a:avLst/>
          </a:prstGeom>
          <a:ln w="12700">
            <a:prstDash val="sysDot"/>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5400000" flipH="1" flipV="1">
            <a:off x="4303529" y="2340118"/>
            <a:ext cx="1032100" cy="1705958"/>
          </a:xfrm>
          <a:prstGeom prst="line">
            <a:avLst/>
          </a:prstGeom>
          <a:ln w="12700">
            <a:prstDash val="sysDot"/>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rot="19736369">
            <a:off x="4224867" y="2870231"/>
            <a:ext cx="1532462" cy="246221"/>
          </a:xfrm>
          <a:prstGeom prst="rect">
            <a:avLst/>
          </a:prstGeom>
          <a:noFill/>
        </p:spPr>
        <p:txBody>
          <a:bodyPr wrap="square" rtlCol="0">
            <a:spAutoFit/>
          </a:bodyPr>
          <a:lstStyle/>
          <a:p>
            <a:r>
              <a:rPr lang="en-US" sz="1000" dirty="0" smtClean="0"/>
              <a:t>Highest access from Y</a:t>
            </a:r>
            <a:endParaRPr lang="en-US" sz="1000" dirty="0"/>
          </a:p>
        </p:txBody>
      </p:sp>
      <p:sp>
        <p:nvSpPr>
          <p:cNvPr id="77" name="TextBox 76"/>
          <p:cNvSpPr txBox="1"/>
          <p:nvPr/>
        </p:nvSpPr>
        <p:spPr>
          <a:xfrm rot="1143201">
            <a:off x="2057412" y="4611008"/>
            <a:ext cx="1532462" cy="246221"/>
          </a:xfrm>
          <a:prstGeom prst="rect">
            <a:avLst/>
          </a:prstGeom>
          <a:noFill/>
        </p:spPr>
        <p:txBody>
          <a:bodyPr wrap="square" rtlCol="0">
            <a:spAutoFit/>
          </a:bodyPr>
          <a:lstStyle/>
          <a:p>
            <a:r>
              <a:rPr lang="en-US" sz="1000" dirty="0" smtClean="0"/>
              <a:t>Highest access from Z</a:t>
            </a:r>
            <a:endParaRPr lang="en-US" sz="1000" dirty="0"/>
          </a:p>
        </p:txBody>
      </p:sp>
      <p:cxnSp>
        <p:nvCxnSpPr>
          <p:cNvPr id="56" name="Straight Connector 55"/>
          <p:cNvCxnSpPr/>
          <p:nvPr/>
        </p:nvCxnSpPr>
        <p:spPr>
          <a:xfrm rot="5400000" flipH="1" flipV="1">
            <a:off x="6782617" y="4694493"/>
            <a:ext cx="1844102" cy="1540935"/>
          </a:xfrm>
          <a:prstGeom prst="line">
            <a:avLst/>
          </a:prstGeom>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7840029" y="4367617"/>
            <a:ext cx="736711" cy="246221"/>
          </a:xfrm>
          <a:prstGeom prst="rect">
            <a:avLst/>
          </a:prstGeom>
          <a:noFill/>
        </p:spPr>
        <p:txBody>
          <a:bodyPr wrap="square" rtlCol="0">
            <a:spAutoFit/>
          </a:bodyPr>
          <a:lstStyle/>
          <a:p>
            <a:r>
              <a:rPr lang="en-US" sz="1000" dirty="0" smtClean="0"/>
              <a:t>Chair W</a:t>
            </a:r>
            <a:endParaRPr lang="en-US" sz="1000" dirty="0"/>
          </a:p>
        </p:txBody>
      </p:sp>
      <p:sp>
        <p:nvSpPr>
          <p:cNvPr id="60" name="TextBox 59"/>
          <p:cNvSpPr txBox="1"/>
          <p:nvPr/>
        </p:nvSpPr>
        <p:spPr>
          <a:xfrm>
            <a:off x="7806161" y="5202702"/>
            <a:ext cx="736711" cy="707886"/>
          </a:xfrm>
          <a:prstGeom prst="rect">
            <a:avLst/>
          </a:prstGeom>
          <a:noFill/>
        </p:spPr>
        <p:txBody>
          <a:bodyPr wrap="square" rtlCol="0">
            <a:spAutoFit/>
          </a:bodyPr>
          <a:lstStyle/>
          <a:p>
            <a:r>
              <a:rPr lang="en-US" sz="1000" dirty="0" smtClean="0"/>
              <a:t>Can only access the bottom of other lifts</a:t>
            </a:r>
            <a:endParaRPr lang="en-US" sz="1000" dirty="0"/>
          </a:p>
        </p:txBody>
      </p:sp>
      <p:sp>
        <p:nvSpPr>
          <p:cNvPr id="61" name="Slide Number Placeholder 60"/>
          <p:cNvSpPr>
            <a:spLocks noGrp="1"/>
          </p:cNvSpPr>
          <p:nvPr>
            <p:ph type="sldNum" sz="quarter" idx="12"/>
          </p:nvPr>
        </p:nvSpPr>
        <p:spPr/>
        <p:txBody>
          <a:bodyPr/>
          <a:lstStyle/>
          <a:p>
            <a:fld id="{570BCC86-4A72-BA45-9E08-980398CDF0BE}"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(15)</a:t>
            </a:r>
            <a:endParaRPr lang="en-US" dirty="0">
              <a:solidFill>
                <a:srgbClr val="0000FF"/>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And more progress:?</a:t>
            </a:r>
          </a:p>
          <a:p>
            <a:r>
              <a:rPr lang="en-US" dirty="0" smtClean="0"/>
              <a:t>5:00 PM Radio:  “Last chair on W is 39”</a:t>
            </a:r>
          </a:p>
          <a:p>
            <a:r>
              <a:rPr lang="en-US" dirty="0" smtClean="0"/>
              <a:t>5:00 PM Radio:  “Last chair on Y is 57.”</a:t>
            </a:r>
          </a:p>
          <a:p>
            <a:r>
              <a:rPr lang="en-US" dirty="0" smtClean="0"/>
              <a:t>5:00 PM Radio:  “Last chair on Z is 19.”</a:t>
            </a:r>
          </a:p>
          <a:p>
            <a:endParaRPr lang="en-US" dirty="0" smtClean="0"/>
          </a:p>
          <a:p>
            <a:pPr>
              <a:buNone/>
            </a:pPr>
            <a:r>
              <a:rPr lang="en-US" dirty="0" smtClean="0"/>
              <a:t>Of course there is no last chair on X.  But:</a:t>
            </a:r>
          </a:p>
          <a:p>
            <a:r>
              <a:rPr lang="en-US" dirty="0" smtClean="0"/>
              <a:t>5:01 PM Radio:  </a:t>
            </a:r>
            <a:r>
              <a:rPr lang="en-US" dirty="0" smtClean="0"/>
              <a:t>“IC from Lift Supervisor, </a:t>
            </a:r>
            <a:r>
              <a:rPr lang="en-US" dirty="0" smtClean="0"/>
              <a:t>do I need to keep crews on the lifts for now?”</a:t>
            </a:r>
          </a:p>
          <a:p>
            <a:r>
              <a:rPr lang="en-US" dirty="0" smtClean="0"/>
              <a:t>5:01 PM Radio:  </a:t>
            </a:r>
            <a:r>
              <a:rPr lang="en-US" dirty="0" smtClean="0"/>
              <a:t>“Lift supervisor from IC, </a:t>
            </a:r>
            <a:r>
              <a:rPr lang="en-US" dirty="0" smtClean="0"/>
              <a:t>please hold a crew on chair Y as we may recycle a few more patrol.  I’ll let you know more when I check status.  What you do for maintenance on Chair X is up to you guys after we have everyone down.”</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 checks status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Things have accelerated as patrollers redeploy.</a:t>
            </a:r>
          </a:p>
          <a:p>
            <a:r>
              <a:rPr lang="en-US" dirty="0" smtClean="0"/>
              <a:t>The three high priority toboggans have transported and met up with the Aid units.</a:t>
            </a:r>
          </a:p>
          <a:p>
            <a:r>
              <a:rPr lang="en-US" dirty="0" smtClean="0"/>
              <a:t>The other two toboggans have transported.</a:t>
            </a:r>
          </a:p>
          <a:p>
            <a:r>
              <a:rPr lang="en-US" dirty="0" smtClean="0"/>
              <a:t>The snow cat has picked up two more more ambulatory patients.</a:t>
            </a:r>
          </a:p>
          <a:p>
            <a:r>
              <a:rPr lang="en-US" dirty="0" smtClean="0"/>
              <a:t>Everyone has been evacuated, and where needed escorted through difficult terrain.</a:t>
            </a:r>
          </a:p>
          <a:p>
            <a:r>
              <a:rPr lang="en-US" dirty="0" smtClean="0"/>
              <a:t>Some extra patrollers have been deployed to the other chairs for sweep.  As IC you have enough patrollers for sweep on X</a:t>
            </a:r>
          </a:p>
          <a:p>
            <a:r>
              <a:rPr lang="en-US" dirty="0" smtClean="0"/>
              <a:t>One last thing:</a:t>
            </a: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(15)</a:t>
            </a:r>
            <a:endParaRPr lang="en-US" dirty="0">
              <a:solidFill>
                <a:srgbClr val="0000FF"/>
              </a:solidFill>
            </a:endParaRPr>
          </a:p>
        </p:txBody>
      </p:sp>
      <p:sp>
        <p:nvSpPr>
          <p:cNvPr id="3" name="Content Placeholder 2"/>
          <p:cNvSpPr>
            <a:spLocks noGrp="1"/>
          </p:cNvSpPr>
          <p:nvPr>
            <p:ph idx="1"/>
          </p:nvPr>
        </p:nvSpPr>
        <p:spPr/>
        <p:txBody>
          <a:bodyPr>
            <a:normAutofit fontScale="70000" lnSpcReduction="20000"/>
          </a:bodyPr>
          <a:lstStyle/>
          <a:p>
            <a:r>
              <a:rPr lang="en-US" dirty="0" smtClean="0"/>
              <a:t>5:17 PM Radio:  </a:t>
            </a:r>
            <a:r>
              <a:rPr lang="en-US" dirty="0" smtClean="0"/>
              <a:t>“Mike from ERGL</a:t>
            </a:r>
            <a:r>
              <a:rPr lang="en-US" dirty="0" smtClean="0"/>
              <a:t>, </a:t>
            </a:r>
            <a:r>
              <a:rPr lang="en-US" dirty="0" smtClean="0"/>
              <a:t>are you the highest lift evacuation person on the lift”</a:t>
            </a:r>
          </a:p>
          <a:p>
            <a:r>
              <a:rPr lang="en-US" dirty="0" smtClean="0"/>
              <a:t>5:17 PM Radio:  </a:t>
            </a:r>
            <a:r>
              <a:rPr lang="en-US" dirty="0" smtClean="0"/>
              <a:t>“</a:t>
            </a:r>
            <a:r>
              <a:rPr lang="en-US" dirty="0" smtClean="0"/>
              <a:t>ERGL from Mike, </a:t>
            </a:r>
            <a:r>
              <a:rPr lang="en-US" dirty="0" smtClean="0"/>
              <a:t>yes, unless you sent someone above me.”</a:t>
            </a:r>
          </a:p>
          <a:p>
            <a:r>
              <a:rPr lang="en-US" dirty="0" smtClean="0"/>
              <a:t>5:18 PM Radio:  </a:t>
            </a:r>
            <a:r>
              <a:rPr lang="en-US" dirty="0" smtClean="0"/>
              <a:t>“Mike from ERGL</a:t>
            </a:r>
            <a:r>
              <a:rPr lang="en-US" dirty="0" smtClean="0"/>
              <a:t>, </a:t>
            </a:r>
            <a:r>
              <a:rPr lang="en-US" dirty="0" smtClean="0"/>
              <a:t>please ski the line and double check that all evacuation gear is clear from the haul rope, and that all equipment has been taken to the bottom, report to the lift supervisor and confirm with me.”</a:t>
            </a:r>
          </a:p>
          <a:p>
            <a:r>
              <a:rPr lang="en-US" dirty="0" smtClean="0"/>
              <a:t>5:25 PM Radio:  </a:t>
            </a:r>
            <a:r>
              <a:rPr lang="en-US" dirty="0" smtClean="0"/>
              <a:t>“</a:t>
            </a:r>
            <a:r>
              <a:rPr lang="en-US" dirty="0" smtClean="0"/>
              <a:t>ERGL from Mike, </a:t>
            </a:r>
            <a:r>
              <a:rPr lang="en-US" dirty="0" smtClean="0"/>
              <a:t>the haul rope is clear, everything is down, I’ve reported to the lift supervisor, and now I’m thinking of that refreshment Jed mentioned.”</a:t>
            </a:r>
          </a:p>
          <a:p>
            <a:endParaRPr lang="en-US" dirty="0" smtClean="0"/>
          </a:p>
          <a:p>
            <a:r>
              <a:rPr lang="en-US" dirty="0" smtClean="0"/>
              <a:t>5:26 PM Radio:  </a:t>
            </a:r>
            <a:r>
              <a:rPr lang="en-US" dirty="0" smtClean="0"/>
              <a:t>“</a:t>
            </a:r>
            <a:r>
              <a:rPr lang="en-US" dirty="0" smtClean="0"/>
              <a:t>Lift supervisor from ERGL, </a:t>
            </a:r>
            <a:r>
              <a:rPr lang="en-US" dirty="0" smtClean="0"/>
              <a:t>you can stand down your crew for chair Y, but please leave us some hill lights while we sweep”</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699490" y="1718677"/>
            <a:ext cx="7745029" cy="4524315"/>
          </a:xfrm>
          <a:prstGeom prst="rect">
            <a:avLst/>
          </a:prstGeom>
          <a:noFill/>
        </p:spPr>
        <p:txBody>
          <a:bodyPr wrap="none" lIns="91440" tIns="45720" rIns="91440" bIns="45720">
            <a:spAutoFit/>
          </a:bodyPr>
          <a:lstStyle/>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Sweep!</a:t>
            </a:r>
          </a:p>
          <a:p>
            <a:pPr algn="ctr"/>
            <a:r>
              <a:rPr lang="en-US"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Hill Closed</a:t>
            </a:r>
            <a:r>
              <a:rPr lang="en-US"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Incident Done!</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Slide Number Placeholder 2"/>
          <p:cNvSpPr>
            <a:spLocks noGrp="1"/>
          </p:cNvSpPr>
          <p:nvPr>
            <p:ph type="sldNum" sz="quarter" idx="12"/>
          </p:nvPr>
        </p:nvSpPr>
        <p:spPr/>
        <p:txBody>
          <a:bodyPr/>
          <a:lstStyle/>
          <a:p>
            <a:fld id="{570BCC86-4A72-BA45-9E08-980398CDF0BE}" type="slidenum">
              <a:rPr lang="en-US" smtClean="0"/>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How did we do</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Almost 2 hours</a:t>
            </a:r>
          </a:p>
          <a:p>
            <a:r>
              <a:rPr lang="en-US" dirty="0" smtClean="0"/>
              <a:t>Our goal was less, but it was made before we knew we had an MCI</a:t>
            </a:r>
          </a:p>
          <a:p>
            <a:r>
              <a:rPr lang="en-US" dirty="0" smtClean="0"/>
              <a:t>Could we have done better:</a:t>
            </a:r>
          </a:p>
          <a:p>
            <a:pPr lvl="1"/>
            <a:r>
              <a:rPr lang="en-US" dirty="0" smtClean="0"/>
              <a:t>Probably there are opportunities to optimize the timeline</a:t>
            </a:r>
          </a:p>
          <a:p>
            <a:pPr lvl="1"/>
            <a:r>
              <a:rPr lang="en-US" dirty="0" smtClean="0"/>
              <a:t>But think about yourself as IC, with all this coming at you</a:t>
            </a:r>
          </a:p>
          <a:p>
            <a:r>
              <a:rPr lang="en-US" dirty="0" smtClean="0"/>
              <a:t>Please give a grade</a:t>
            </a:r>
          </a:p>
          <a:p>
            <a:pPr lvl="1"/>
            <a:r>
              <a:rPr lang="en-US" dirty="0" smtClean="0"/>
              <a:t>10 Excellent</a:t>
            </a:r>
          </a:p>
          <a:p>
            <a:pPr lvl="1"/>
            <a:r>
              <a:rPr lang="en-US" dirty="0" smtClean="0"/>
              <a:t>1    </a:t>
            </a:r>
            <a:r>
              <a:rPr lang="en-US" dirty="0" err="1" smtClean="0"/>
              <a:t>Awfull</a:t>
            </a:r>
            <a:endParaRPr lang="en-US" dirty="0" smtClean="0"/>
          </a:p>
          <a:p>
            <a:r>
              <a:rPr lang="en-US" dirty="0" smtClean="0"/>
              <a:t>And please give feedback</a:t>
            </a:r>
            <a:r>
              <a:rPr lang="en-US" dirty="0" smtClean="0"/>
              <a:t> including typos, it was awful to keep track as typing to </a:t>
            </a:r>
            <a:endParaRPr lang="en-US" dirty="0" smtClean="0"/>
          </a:p>
          <a:p>
            <a:pPr lvl="1"/>
            <a:r>
              <a:rPr lang="en-US" dirty="0" smtClean="0"/>
              <a:t>jeremymartin3@me.com</a:t>
            </a:r>
          </a:p>
          <a:p>
            <a:r>
              <a:rPr lang="en-US" dirty="0" smtClean="0"/>
              <a:t>And feel free to discuss with your colleagues</a:t>
            </a:r>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How did we do</a:t>
            </a:r>
            <a:endParaRPr lang="en-US" dirty="0"/>
          </a:p>
        </p:txBody>
      </p:sp>
      <p:sp>
        <p:nvSpPr>
          <p:cNvPr id="3" name="Content Placeholder 2"/>
          <p:cNvSpPr>
            <a:spLocks noGrp="1"/>
          </p:cNvSpPr>
          <p:nvPr>
            <p:ph idx="1"/>
          </p:nvPr>
        </p:nvSpPr>
        <p:spPr/>
        <p:txBody>
          <a:bodyPr>
            <a:normAutofit/>
          </a:bodyPr>
          <a:lstStyle/>
          <a:p>
            <a:r>
              <a:rPr lang="en-US" dirty="0" smtClean="0"/>
              <a:t>Please give a grade</a:t>
            </a:r>
          </a:p>
          <a:p>
            <a:pPr lvl="1"/>
            <a:r>
              <a:rPr lang="en-US" dirty="0" smtClean="0"/>
              <a:t>10 Excellent, I learned a lot</a:t>
            </a:r>
          </a:p>
          <a:p>
            <a:pPr lvl="1"/>
            <a:r>
              <a:rPr lang="en-US" dirty="0" smtClean="0"/>
              <a:t>1    Awful, I learned nothing</a:t>
            </a:r>
          </a:p>
        </p:txBody>
      </p:sp>
      <p:sp>
        <p:nvSpPr>
          <p:cNvPr id="4" name="Slide Number Placeholder 3"/>
          <p:cNvSpPr>
            <a:spLocks noGrp="1"/>
          </p:cNvSpPr>
          <p:nvPr>
            <p:ph type="sldNum" sz="quarter" idx="12"/>
          </p:nvPr>
        </p:nvSpPr>
        <p:spPr/>
        <p:txBody>
          <a:bodyPr/>
          <a:lstStyle/>
          <a:p>
            <a:fld id="{570BCC86-4A72-BA45-9E08-980398CDF0BE}" type="slidenum">
              <a:rPr lang="en-US" smtClean="0"/>
              <a:pPr/>
              <a:t>75</a:t>
            </a:fld>
            <a:endParaRPr lang="en-US"/>
          </a:p>
        </p:txBody>
      </p:sp>
      <p:sp>
        <p:nvSpPr>
          <p:cNvPr id="5" name="Rectangle 4"/>
          <p:cNvSpPr/>
          <p:nvPr/>
        </p:nvSpPr>
        <p:spPr>
          <a:xfrm>
            <a:off x="5486400" y="2624665"/>
            <a:ext cx="516466" cy="338667"/>
          </a:xfrm>
          <a:prstGeom prst="rect">
            <a:avLst/>
          </a:prstGeom>
          <a:solidFill>
            <a:schemeClr val="bg1">
              <a:lumMod val="9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How did we do</a:t>
            </a:r>
            <a:endParaRPr lang="en-US" dirty="0"/>
          </a:p>
        </p:txBody>
      </p:sp>
      <p:sp>
        <p:nvSpPr>
          <p:cNvPr id="3" name="Content Placeholder 2"/>
          <p:cNvSpPr>
            <a:spLocks noGrp="1"/>
          </p:cNvSpPr>
          <p:nvPr>
            <p:ph idx="1"/>
          </p:nvPr>
        </p:nvSpPr>
        <p:spPr/>
        <p:txBody>
          <a:bodyPr>
            <a:normAutofit/>
          </a:bodyPr>
          <a:lstStyle/>
          <a:p>
            <a:r>
              <a:rPr lang="en-US" dirty="0" smtClean="0"/>
              <a:t>Please tell us what you liked by slide number</a:t>
            </a:r>
          </a:p>
          <a:p>
            <a:pPr lvl="1"/>
            <a:r>
              <a:rPr lang="en-US" dirty="0" smtClean="0"/>
              <a:t>  </a:t>
            </a:r>
          </a:p>
          <a:p>
            <a:pPr lvl="1"/>
            <a:r>
              <a:rPr lang="en-US" dirty="0" smtClean="0"/>
              <a:t> </a:t>
            </a:r>
          </a:p>
          <a:p>
            <a:pPr lvl="1"/>
            <a:r>
              <a:rPr lang="en-US" dirty="0" smtClean="0"/>
              <a:t> </a:t>
            </a:r>
          </a:p>
          <a:p>
            <a:pPr lvl="1"/>
            <a:r>
              <a:rPr lang="en-US" dirty="0" smtClean="0"/>
              <a:t> </a:t>
            </a:r>
          </a:p>
          <a:p>
            <a:pPr lvl="1"/>
            <a:r>
              <a:rPr lang="en-US" dirty="0" smtClean="0"/>
              <a:t> </a:t>
            </a:r>
          </a:p>
          <a:p>
            <a:pPr lvl="1"/>
            <a:r>
              <a:rPr lang="en-US" dirty="0" smtClean="0"/>
              <a:t> </a:t>
            </a:r>
          </a:p>
        </p:txBody>
      </p:sp>
      <p:sp>
        <p:nvSpPr>
          <p:cNvPr id="4" name="Slide Number Placeholder 3"/>
          <p:cNvSpPr>
            <a:spLocks noGrp="1"/>
          </p:cNvSpPr>
          <p:nvPr>
            <p:ph type="sldNum" sz="quarter" idx="12"/>
          </p:nvPr>
        </p:nvSpPr>
        <p:spPr/>
        <p:txBody>
          <a:bodyPr/>
          <a:lstStyle/>
          <a:p>
            <a:fld id="{570BCC86-4A72-BA45-9E08-980398CDF0BE}" type="slidenum">
              <a:rPr lang="en-US" smtClean="0"/>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How did we do</a:t>
            </a:r>
            <a:endParaRPr lang="en-US" dirty="0"/>
          </a:p>
        </p:txBody>
      </p:sp>
      <p:sp>
        <p:nvSpPr>
          <p:cNvPr id="3" name="Content Placeholder 2"/>
          <p:cNvSpPr>
            <a:spLocks noGrp="1"/>
          </p:cNvSpPr>
          <p:nvPr>
            <p:ph idx="1"/>
          </p:nvPr>
        </p:nvSpPr>
        <p:spPr/>
        <p:txBody>
          <a:bodyPr>
            <a:normAutofit/>
          </a:bodyPr>
          <a:lstStyle/>
          <a:p>
            <a:r>
              <a:rPr lang="en-US" dirty="0" smtClean="0"/>
              <a:t>Please tell us what you would like to change and how by slide number</a:t>
            </a:r>
          </a:p>
          <a:p>
            <a:pPr lvl="1"/>
            <a:r>
              <a:rPr lang="en-US" dirty="0" smtClean="0"/>
              <a:t> </a:t>
            </a:r>
          </a:p>
          <a:p>
            <a:pPr lvl="1"/>
            <a:r>
              <a:rPr lang="en-US" dirty="0" smtClean="0"/>
              <a:t> </a:t>
            </a:r>
          </a:p>
          <a:p>
            <a:pPr lvl="1"/>
            <a:r>
              <a:rPr lang="en-US" dirty="0" smtClean="0"/>
              <a:t> </a:t>
            </a:r>
          </a:p>
          <a:p>
            <a:pPr lvl="1"/>
            <a:r>
              <a:rPr lang="en-US" dirty="0" smtClean="0"/>
              <a:t> </a:t>
            </a:r>
          </a:p>
          <a:p>
            <a:pPr lvl="1"/>
            <a:r>
              <a:rPr lang="en-US" dirty="0" smtClean="0"/>
              <a:t> </a:t>
            </a:r>
          </a:p>
          <a:p>
            <a:pPr lvl="1"/>
            <a:r>
              <a:rPr lang="en-US" dirty="0" smtClean="0"/>
              <a:t> </a:t>
            </a:r>
          </a:p>
        </p:txBody>
      </p:sp>
      <p:sp>
        <p:nvSpPr>
          <p:cNvPr id="4" name="Slide Number Placeholder 3"/>
          <p:cNvSpPr>
            <a:spLocks noGrp="1"/>
          </p:cNvSpPr>
          <p:nvPr>
            <p:ph type="sldNum" sz="quarter" idx="12"/>
          </p:nvPr>
        </p:nvSpPr>
        <p:spPr/>
        <p:txBody>
          <a:bodyPr/>
          <a:lstStyle/>
          <a:p>
            <a:fld id="{570BCC86-4A72-BA45-9E08-980398CDF0BE}" type="slidenum">
              <a:rPr lang="en-US" smtClean="0"/>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How did we do</a:t>
            </a:r>
            <a:endParaRPr lang="en-US" dirty="0"/>
          </a:p>
        </p:txBody>
      </p:sp>
      <p:sp>
        <p:nvSpPr>
          <p:cNvPr id="3" name="Content Placeholder 2"/>
          <p:cNvSpPr>
            <a:spLocks noGrp="1"/>
          </p:cNvSpPr>
          <p:nvPr>
            <p:ph idx="1"/>
          </p:nvPr>
        </p:nvSpPr>
        <p:spPr/>
        <p:txBody>
          <a:bodyPr>
            <a:normAutofit/>
          </a:bodyPr>
          <a:lstStyle/>
          <a:p>
            <a:r>
              <a:rPr lang="en-US" dirty="0" smtClean="0"/>
              <a:t>I’d just like to say…</a:t>
            </a:r>
          </a:p>
          <a:p>
            <a:pPr lvl="1"/>
            <a:r>
              <a:rPr lang="en-US" dirty="0" smtClean="0"/>
              <a:t> </a:t>
            </a:r>
          </a:p>
          <a:p>
            <a:pPr lvl="1"/>
            <a:r>
              <a:rPr lang="en-US" dirty="0" smtClean="0"/>
              <a:t> </a:t>
            </a:r>
          </a:p>
          <a:p>
            <a:pPr lvl="1"/>
            <a:r>
              <a:rPr lang="en-US" dirty="0" smtClean="0"/>
              <a:t> </a:t>
            </a:r>
          </a:p>
          <a:p>
            <a:pPr lvl="1"/>
            <a:r>
              <a:rPr lang="en-US" dirty="0" smtClean="0"/>
              <a:t> </a:t>
            </a:r>
          </a:p>
          <a:p>
            <a:pPr lvl="1"/>
            <a:r>
              <a:rPr lang="en-US" dirty="0" smtClean="0"/>
              <a:t> </a:t>
            </a:r>
          </a:p>
          <a:p>
            <a:pPr lvl="1"/>
            <a:r>
              <a:rPr lang="en-US" dirty="0" smtClean="0"/>
              <a:t> </a:t>
            </a:r>
          </a:p>
        </p:txBody>
      </p:sp>
      <p:sp>
        <p:nvSpPr>
          <p:cNvPr id="4" name="Slide Number Placeholder 3"/>
          <p:cNvSpPr>
            <a:spLocks noGrp="1"/>
          </p:cNvSpPr>
          <p:nvPr>
            <p:ph type="sldNum" sz="quarter" idx="12"/>
          </p:nvPr>
        </p:nvSpPr>
        <p:spPr/>
        <p:txBody>
          <a:bodyPr/>
          <a:lstStyle/>
          <a:p>
            <a:fld id="{570BCC86-4A72-BA45-9E08-980398CDF0BE}" type="slidenum">
              <a:rPr lang="en-US" smtClean="0"/>
              <a:pPr/>
              <a:t>78</a:t>
            </a:fld>
            <a:endParaRPr lang="en-US"/>
          </a:p>
        </p:txBody>
      </p:sp>
      <p:sp>
        <p:nvSpPr>
          <p:cNvPr id="5" name="Rectangle 4"/>
          <p:cNvSpPr/>
          <p:nvPr/>
        </p:nvSpPr>
        <p:spPr>
          <a:xfrm>
            <a:off x="5486400" y="2624665"/>
            <a:ext cx="516466" cy="338667"/>
          </a:xfrm>
          <a:prstGeom prst="rect">
            <a:avLst/>
          </a:prstGeom>
          <a:solidFill>
            <a:schemeClr val="bg1">
              <a:lumMod val="9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How did we do</a:t>
            </a:r>
            <a:endParaRPr lang="en-US" dirty="0"/>
          </a:p>
        </p:txBody>
      </p:sp>
      <p:sp>
        <p:nvSpPr>
          <p:cNvPr id="3" name="Content Placeholder 2"/>
          <p:cNvSpPr>
            <a:spLocks noGrp="1"/>
          </p:cNvSpPr>
          <p:nvPr>
            <p:ph idx="1"/>
          </p:nvPr>
        </p:nvSpPr>
        <p:spPr/>
        <p:txBody>
          <a:bodyPr>
            <a:normAutofit/>
          </a:bodyPr>
          <a:lstStyle/>
          <a:p>
            <a:r>
              <a:rPr lang="en-US" dirty="0" smtClean="0"/>
              <a:t>Send feedback to </a:t>
            </a:r>
          </a:p>
          <a:p>
            <a:pPr lvl="1"/>
            <a:r>
              <a:rPr lang="en-US" dirty="0" smtClean="0">
                <a:hlinkClick r:id="rId2"/>
              </a:rPr>
              <a:t>jeremymartin3@me.com</a:t>
            </a:r>
            <a:endParaRPr lang="en-US" dirty="0" smtClean="0"/>
          </a:p>
          <a:p>
            <a:pPr lvl="1"/>
            <a:endParaRPr lang="en-US" dirty="0" smtClean="0"/>
          </a:p>
          <a:p>
            <a:r>
              <a:rPr lang="en-US" dirty="0" smtClean="0"/>
              <a:t>When you have submitted feedback, we will record credit for this course</a:t>
            </a:r>
          </a:p>
        </p:txBody>
      </p:sp>
      <p:sp>
        <p:nvSpPr>
          <p:cNvPr id="4" name="Slide Number Placeholder 3"/>
          <p:cNvSpPr>
            <a:spLocks noGrp="1"/>
          </p:cNvSpPr>
          <p:nvPr>
            <p:ph type="sldNum" sz="quarter" idx="12"/>
          </p:nvPr>
        </p:nvSpPr>
        <p:spPr/>
        <p:txBody>
          <a:bodyPr/>
          <a:lstStyle/>
          <a:p>
            <a:fld id="{570BCC86-4A72-BA45-9E08-980398CDF0BE}"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(1)</a:t>
            </a:r>
            <a:endParaRPr lang="en-US" dirty="0">
              <a:solidFill>
                <a:srgbClr val="0000FF"/>
              </a:solidFill>
            </a:endParaRPr>
          </a:p>
        </p:txBody>
      </p:sp>
      <p:sp>
        <p:nvSpPr>
          <p:cNvPr id="3" name="Content Placeholder 2"/>
          <p:cNvSpPr>
            <a:spLocks noGrp="1"/>
          </p:cNvSpPr>
          <p:nvPr>
            <p:ph idx="1"/>
          </p:nvPr>
        </p:nvSpPr>
        <p:spPr>
          <a:xfrm>
            <a:off x="457200" y="1554163"/>
            <a:ext cx="8229600" cy="5303837"/>
          </a:xfrm>
        </p:spPr>
        <p:txBody>
          <a:bodyPr>
            <a:normAutofit fontScale="70000" lnSpcReduction="20000"/>
          </a:bodyPr>
          <a:lstStyle/>
          <a:p>
            <a:pPr>
              <a:spcAft>
                <a:spcPts val="600"/>
              </a:spcAft>
            </a:pPr>
            <a:r>
              <a:rPr lang="en-US" dirty="0" smtClean="0"/>
              <a:t>3:30 PM the lift stops.</a:t>
            </a:r>
          </a:p>
          <a:p>
            <a:pPr>
              <a:spcAft>
                <a:spcPts val="600"/>
              </a:spcAft>
            </a:pPr>
            <a:r>
              <a:rPr lang="en-US" dirty="0" smtClean="0"/>
              <a:t>3 minutes go by.</a:t>
            </a:r>
          </a:p>
          <a:p>
            <a:pPr>
              <a:spcAft>
                <a:spcPts val="600"/>
              </a:spcAft>
            </a:pPr>
            <a:r>
              <a:rPr lang="en-US" dirty="0" smtClean="0"/>
              <a:t>3:33 PM Radio:  “Lift</a:t>
            </a:r>
            <a:r>
              <a:rPr lang="en-US" dirty="0" smtClean="0"/>
              <a:t> maintenance from </a:t>
            </a:r>
            <a:r>
              <a:rPr lang="en-US" dirty="0" smtClean="0"/>
              <a:t>lift</a:t>
            </a:r>
            <a:r>
              <a:rPr lang="en-US" dirty="0" smtClean="0"/>
              <a:t> supervisor, </a:t>
            </a:r>
            <a:r>
              <a:rPr lang="en-US" dirty="0" smtClean="0"/>
              <a:t>why is Chair X stopped?”</a:t>
            </a:r>
            <a:endParaRPr lang="en-US" i="1" dirty="0" smtClean="0">
              <a:solidFill>
                <a:srgbClr val="0000FF"/>
              </a:solidFill>
            </a:endParaRPr>
          </a:p>
          <a:p>
            <a:pPr>
              <a:spcAft>
                <a:spcPts val="600"/>
              </a:spcAft>
            </a:pPr>
            <a:r>
              <a:rPr lang="en-US" dirty="0" smtClean="0"/>
              <a:t>3:33 PM Radio:  “Lift</a:t>
            </a:r>
            <a:r>
              <a:rPr lang="en-US" dirty="0" smtClean="0"/>
              <a:t> supervisor from </a:t>
            </a:r>
            <a:r>
              <a:rPr lang="en-US" dirty="0" smtClean="0"/>
              <a:t>lift</a:t>
            </a:r>
            <a:r>
              <a:rPr lang="en-US" dirty="0" smtClean="0"/>
              <a:t> maintenance, </a:t>
            </a:r>
            <a:r>
              <a:rPr lang="en-US" dirty="0" smtClean="0"/>
              <a:t>we are not sure.  We cannot get a run ready light.”</a:t>
            </a:r>
            <a:endParaRPr lang="en-US" dirty="0" smtClean="0"/>
          </a:p>
          <a:p>
            <a:pPr>
              <a:spcAft>
                <a:spcPts val="600"/>
              </a:spcAft>
            </a:pPr>
            <a:endParaRPr lang="en-US" dirty="0" smtClean="0"/>
          </a:p>
          <a:p>
            <a:pPr marL="0" indent="0" algn="ctr">
              <a:spcAft>
                <a:spcPts val="600"/>
              </a:spcAft>
              <a:buNone/>
            </a:pPr>
            <a:r>
              <a:rPr lang="en-US" sz="5714" b="1" i="1" dirty="0" smtClean="0">
                <a:solidFill>
                  <a:srgbClr val="0000FF"/>
                </a:solidFill>
              </a:rPr>
              <a:t>STOP</a:t>
            </a:r>
          </a:p>
          <a:p>
            <a:pPr marL="0" indent="0">
              <a:spcAft>
                <a:spcPts val="600"/>
              </a:spcAft>
              <a:buNone/>
            </a:pPr>
            <a:r>
              <a:rPr lang="en-US" i="1" dirty="0" smtClean="0">
                <a:solidFill>
                  <a:srgbClr val="0000FF"/>
                </a:solidFill>
              </a:rPr>
              <a:t>Note</a:t>
            </a:r>
            <a:r>
              <a:rPr lang="en-US" i="1" dirty="0" smtClean="0">
                <a:solidFill>
                  <a:srgbClr val="0000FF"/>
                </a:solidFill>
              </a:rPr>
              <a:t>, as area policy we want all radio communications to name </a:t>
            </a:r>
            <a:r>
              <a:rPr lang="en-US" i="1" u="sng" dirty="0" smtClean="0">
                <a:solidFill>
                  <a:srgbClr val="0000FF"/>
                </a:solidFill>
              </a:rPr>
              <a:t>the receiver first</a:t>
            </a:r>
            <a:r>
              <a:rPr lang="en-US" u="sng" dirty="0" smtClean="0">
                <a:solidFill>
                  <a:srgbClr val="0000FF"/>
                </a:solidFill>
              </a:rPr>
              <a:t> </a:t>
            </a:r>
            <a:r>
              <a:rPr lang="en-US" i="1" dirty="0" smtClean="0">
                <a:solidFill>
                  <a:srgbClr val="0000FF"/>
                </a:solidFill>
              </a:rPr>
              <a:t>and </a:t>
            </a:r>
            <a:r>
              <a:rPr lang="en-US" i="1" u="sng" dirty="0" smtClean="0">
                <a:solidFill>
                  <a:srgbClr val="0000FF"/>
                </a:solidFill>
              </a:rPr>
              <a:t>the sender second</a:t>
            </a:r>
            <a:r>
              <a:rPr lang="en-US" i="1" dirty="0" smtClean="0">
                <a:solidFill>
                  <a:srgbClr val="0000FF"/>
                </a:solidFill>
              </a:rPr>
              <a:t> and keep messages succinct.  Sending the receiver name first helps ensure they listen.  </a:t>
            </a:r>
          </a:p>
          <a:p>
            <a:pPr marL="0" indent="0">
              <a:spcAft>
                <a:spcPts val="600"/>
              </a:spcAft>
              <a:buNone/>
            </a:pPr>
            <a:r>
              <a:rPr lang="en-US" i="1" dirty="0" smtClean="0">
                <a:solidFill>
                  <a:srgbClr val="0000FF"/>
                </a:solidFill>
              </a:rPr>
              <a:t>Also note some locations in our ski areas are known for poor radio transmission/reception.  If you know that check first that the receiver is copying you before you transmit longer messages.</a:t>
            </a:r>
          </a:p>
          <a:p>
            <a:pPr>
              <a:spcAft>
                <a:spcPts val="600"/>
              </a:spcAft>
            </a:pPr>
            <a:endParaRPr lang="en-US" dirty="0" smtClean="0"/>
          </a:p>
          <a:p>
            <a:pPr>
              <a:spcAft>
                <a:spcPts val="600"/>
              </a:spcAft>
            </a:pPr>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 Incident Command, you see 26 volunteer patroller resources allocated on the hill: </a:t>
            </a:r>
          </a:p>
          <a:p>
            <a:pPr lvl="1"/>
            <a:r>
              <a:rPr lang="en-US" dirty="0" smtClean="0"/>
              <a:t>4 patrollers from Dispatch and 2 from Chair Z to evacuate Chair X Tower 6 on down </a:t>
            </a:r>
          </a:p>
          <a:p>
            <a:pPr lvl="1"/>
            <a:r>
              <a:rPr lang="en-US" dirty="0" smtClean="0"/>
              <a:t>2 patrollers from Chair X to evacuate Chair X from the top down</a:t>
            </a:r>
          </a:p>
          <a:p>
            <a:pPr lvl="1"/>
            <a:r>
              <a:rPr lang="en-US" dirty="0" smtClean="0"/>
              <a:t>I patroller skiing the hill to ski the line</a:t>
            </a:r>
          </a:p>
          <a:p>
            <a:pPr lvl="1"/>
            <a:r>
              <a:rPr lang="en-US" dirty="0" smtClean="0"/>
              <a:t>3 patrollers to work the MCI</a:t>
            </a:r>
          </a:p>
          <a:p>
            <a:pPr lvl="1"/>
            <a:r>
              <a:rPr lang="en-US" dirty="0" smtClean="0"/>
              <a:t>5 patrollers with toboggans, first aid and </a:t>
            </a:r>
            <a:r>
              <a:rPr lang="en-US" dirty="0" err="1" smtClean="0"/>
              <a:t>evac</a:t>
            </a:r>
            <a:r>
              <a:rPr lang="en-US" dirty="0" smtClean="0"/>
              <a:t> gear who could support either the MCI or Evacuation from about Tower 8 on down</a:t>
            </a:r>
          </a:p>
          <a:p>
            <a:pPr lvl="1"/>
            <a:r>
              <a:rPr lang="en-US" dirty="0" smtClean="0"/>
              <a:t>1 patroller on the collision incident</a:t>
            </a:r>
          </a:p>
          <a:p>
            <a:pPr lvl="1"/>
            <a:r>
              <a:rPr lang="en-US" dirty="0" smtClean="0"/>
              <a:t>2 patrollers holding at top of X (IC and scribe)  </a:t>
            </a:r>
          </a:p>
          <a:p>
            <a:pPr lvl="1"/>
            <a:r>
              <a:rPr lang="en-US" dirty="0" smtClean="0"/>
              <a:t>3 patrollers holding at top of Y</a:t>
            </a:r>
          </a:p>
          <a:p>
            <a:pPr lvl="1"/>
            <a:r>
              <a:rPr lang="en-US" dirty="0" smtClean="0"/>
              <a:t>3 patrollers staffing Base</a:t>
            </a:r>
          </a:p>
          <a:p>
            <a:r>
              <a:rPr lang="en-US" dirty="0" smtClean="0"/>
              <a:t>Do you believe this is the best allocation of resources?</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457200" y="1417638"/>
            <a:ext cx="8229600" cy="5257800"/>
          </a:xfrm>
        </p:spPr>
        <p:txBody>
          <a:bodyPr>
            <a:normAutofit fontScale="55000" lnSpcReduction="20000"/>
          </a:bodyPr>
          <a:lstStyle/>
          <a:p>
            <a:r>
              <a:rPr lang="en-US" dirty="0" smtClean="0"/>
              <a:t>As Incident Command, you see 26 volunteer patroller resources allocated on the hill: </a:t>
            </a:r>
          </a:p>
          <a:p>
            <a:pPr lvl="1"/>
            <a:r>
              <a:rPr lang="en-US" sz="1200" dirty="0" smtClean="0"/>
              <a:t>4 patrollers from Dispatch and 2 from Chair Z to evacuate Chair X Tower 6 on down </a:t>
            </a:r>
          </a:p>
          <a:p>
            <a:pPr lvl="1"/>
            <a:r>
              <a:rPr lang="en-US" sz="1200" dirty="0" smtClean="0"/>
              <a:t>2 patrollers from Chair X to evacuate Chair X from the top down</a:t>
            </a:r>
          </a:p>
          <a:p>
            <a:pPr lvl="1"/>
            <a:r>
              <a:rPr lang="en-US" sz="1200" dirty="0" smtClean="0"/>
              <a:t>I patroller skiing the hill to ski the line</a:t>
            </a:r>
          </a:p>
          <a:p>
            <a:pPr lvl="1"/>
            <a:r>
              <a:rPr lang="en-US" sz="1200" dirty="0" smtClean="0"/>
              <a:t>3 patrollers to work the MCI</a:t>
            </a:r>
          </a:p>
          <a:p>
            <a:pPr lvl="1"/>
            <a:r>
              <a:rPr lang="en-US" sz="1200" dirty="0" smtClean="0"/>
              <a:t>5 patrollers with toboggans, first aid and </a:t>
            </a:r>
            <a:r>
              <a:rPr lang="en-US" sz="1200" dirty="0" err="1" smtClean="0"/>
              <a:t>evac</a:t>
            </a:r>
            <a:r>
              <a:rPr lang="en-US" sz="1200" dirty="0" smtClean="0"/>
              <a:t> gear who could support either the MCI or Evacuation from about Tower 8 on down</a:t>
            </a:r>
          </a:p>
          <a:p>
            <a:pPr lvl="1"/>
            <a:r>
              <a:rPr lang="en-US" sz="1200" dirty="0" smtClean="0"/>
              <a:t>1 patroller on the collision incident</a:t>
            </a:r>
          </a:p>
          <a:p>
            <a:pPr lvl="1"/>
            <a:r>
              <a:rPr lang="en-US" sz="1200" dirty="0" smtClean="0"/>
              <a:t>2 patrollers holding at top of X (IC and scribe)  </a:t>
            </a:r>
          </a:p>
          <a:p>
            <a:pPr lvl="1"/>
            <a:r>
              <a:rPr lang="en-US" sz="1200" dirty="0" smtClean="0"/>
              <a:t>3 patrollers holding at top of Y</a:t>
            </a:r>
          </a:p>
          <a:p>
            <a:pPr lvl="1"/>
            <a:r>
              <a:rPr lang="en-US" sz="1200" dirty="0" smtClean="0"/>
              <a:t>3 patrollers staffing Base</a:t>
            </a:r>
            <a:endParaRPr lang="en-US" dirty="0" smtClean="0"/>
          </a:p>
          <a:p>
            <a:r>
              <a:rPr lang="en-US" dirty="0" smtClean="0"/>
              <a:t>Do you believe this is the best allocation of resources?</a:t>
            </a:r>
          </a:p>
          <a:p>
            <a:pPr lvl="1"/>
            <a:r>
              <a:rPr lang="en-US" i="1" dirty="0" smtClean="0">
                <a:solidFill>
                  <a:srgbClr val="0000FF"/>
                </a:solidFill>
              </a:rPr>
              <a:t>This is an example of Balancing Risk and Benefit in your plan.  There is probably no one right answer, but here are some considerations</a:t>
            </a:r>
          </a:p>
          <a:p>
            <a:pPr lvl="2"/>
            <a:r>
              <a:rPr lang="en-US" i="1" dirty="0" smtClean="0">
                <a:solidFill>
                  <a:srgbClr val="0000FF"/>
                </a:solidFill>
              </a:rPr>
              <a:t>Clearly you have to ensure the collision incident is covered as it is possibly serious (if this child were part of the MCI they might be red)</a:t>
            </a:r>
          </a:p>
          <a:p>
            <a:pPr lvl="2"/>
            <a:r>
              <a:rPr lang="en-US" i="1" dirty="0" smtClean="0">
                <a:solidFill>
                  <a:srgbClr val="0000FF"/>
                </a:solidFill>
              </a:rPr>
              <a:t>You need a balance of leadership structure and hands on medical and evacuation work to ensure efficiency.</a:t>
            </a:r>
          </a:p>
          <a:p>
            <a:pPr lvl="2"/>
            <a:r>
              <a:rPr lang="en-US" i="1" dirty="0" smtClean="0">
                <a:solidFill>
                  <a:srgbClr val="0000FF"/>
                </a:solidFill>
              </a:rPr>
              <a:t>The MCI and possibly other issues pull a strong focus on Medical</a:t>
            </a:r>
          </a:p>
          <a:p>
            <a:pPr lvl="2"/>
            <a:r>
              <a:rPr lang="en-US" i="1" dirty="0" smtClean="0">
                <a:solidFill>
                  <a:srgbClr val="0000FF"/>
                </a:solidFill>
              </a:rPr>
              <a:t>The cold weather pulls a strong focus on evacuation lest chair riders become part of the MCI through cold injury (especially any paraplegics in adaptive equipment)</a:t>
            </a:r>
          </a:p>
          <a:p>
            <a:pPr lvl="2"/>
            <a:r>
              <a:rPr lang="en-US" i="1" dirty="0" smtClean="0">
                <a:solidFill>
                  <a:srgbClr val="0000FF"/>
                </a:solidFill>
              </a:rPr>
              <a:t>You could have dispatched more sleds, first aid equipment and patrollers to the MCI</a:t>
            </a:r>
          </a:p>
          <a:p>
            <a:pPr lvl="2"/>
            <a:r>
              <a:rPr lang="en-US" i="1" dirty="0" smtClean="0">
                <a:solidFill>
                  <a:srgbClr val="0000FF"/>
                </a:solidFill>
              </a:rPr>
              <a:t>Or you could have focused more patrollers on evacuation from the top of the lift</a:t>
            </a:r>
          </a:p>
          <a:p>
            <a:pPr lvl="2"/>
            <a:r>
              <a:rPr lang="en-US" i="1" dirty="0" smtClean="0">
                <a:solidFill>
                  <a:srgbClr val="0000FF"/>
                </a:solidFill>
              </a:rPr>
              <a:t>Yet there is a need to balance the altitude of the patrollers against urgency.  It is clearly easier and quicker to get people and equipment to the lower part of the lift than the top for evacuation or the middle for medical.  But once they lose altitude, it takes time to regain it.</a:t>
            </a:r>
          </a:p>
          <a:p>
            <a:pPr lvl="2"/>
            <a:r>
              <a:rPr lang="en-US" i="1" dirty="0" smtClean="0">
                <a:solidFill>
                  <a:srgbClr val="0000FF"/>
                </a:solidFill>
              </a:rPr>
              <a:t>One good move was the 5 patrollers who could switch either way carrying first aid and evacuation equipment in sleds to the MCI area</a:t>
            </a:r>
          </a:p>
          <a:p>
            <a:pPr lvl="1"/>
            <a:r>
              <a:rPr lang="en-US" i="1" dirty="0" smtClean="0">
                <a:solidFill>
                  <a:srgbClr val="0000FF"/>
                </a:solidFill>
              </a:rPr>
              <a:t>Think about what you might have done differently</a:t>
            </a:r>
          </a:p>
        </p:txBody>
      </p:sp>
      <p:sp>
        <p:nvSpPr>
          <p:cNvPr id="4" name="Slide Number Placeholder 3"/>
          <p:cNvSpPr>
            <a:spLocks noGrp="1"/>
          </p:cNvSpPr>
          <p:nvPr>
            <p:ph type="sldNum" sz="quarter" idx="12"/>
          </p:nvPr>
        </p:nvSpPr>
        <p:spPr/>
        <p:txBody>
          <a:bodyPr/>
          <a:lstStyle/>
          <a:p>
            <a:fld id="{570BCC86-4A72-BA45-9E08-980398CDF0BE}" type="slidenum">
              <a:rPr lang="en-US" smtClean="0"/>
              <a:pPr/>
              <a:t>81</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 Timeline (</a:t>
            </a:r>
            <a:r>
              <a:rPr lang="en-US" dirty="0" smtClean="0">
                <a:solidFill>
                  <a:srgbClr val="0000FF"/>
                </a:solidFill>
              </a:rPr>
              <a:t>1 Revised)</a:t>
            </a:r>
            <a:endParaRPr lang="en-US" dirty="0">
              <a:solidFill>
                <a:srgbClr val="0000FF"/>
              </a:solidFill>
            </a:endParaRPr>
          </a:p>
        </p:txBody>
      </p:sp>
      <p:sp>
        <p:nvSpPr>
          <p:cNvPr id="3" name="Content Placeholder 2"/>
          <p:cNvSpPr>
            <a:spLocks noGrp="1"/>
          </p:cNvSpPr>
          <p:nvPr>
            <p:ph idx="1"/>
          </p:nvPr>
        </p:nvSpPr>
        <p:spPr>
          <a:xfrm>
            <a:off x="457200" y="1764876"/>
            <a:ext cx="8229600" cy="5303837"/>
          </a:xfrm>
        </p:spPr>
        <p:txBody>
          <a:bodyPr>
            <a:normAutofit fontScale="47500" lnSpcReduction="20000"/>
          </a:bodyPr>
          <a:lstStyle/>
          <a:p>
            <a:pPr>
              <a:spcAft>
                <a:spcPts val="600"/>
              </a:spcAft>
            </a:pPr>
            <a:r>
              <a:rPr lang="en-US" dirty="0" smtClean="0"/>
              <a:t>3:30 PM the lift stops.</a:t>
            </a:r>
          </a:p>
          <a:p>
            <a:pPr>
              <a:spcAft>
                <a:spcPts val="600"/>
              </a:spcAft>
            </a:pPr>
            <a:r>
              <a:rPr lang="en-US" dirty="0" smtClean="0"/>
              <a:t>3 minutes go by.</a:t>
            </a:r>
          </a:p>
          <a:p>
            <a:pPr>
              <a:spcAft>
                <a:spcPts val="600"/>
              </a:spcAft>
            </a:pPr>
            <a:r>
              <a:rPr lang="en-US" dirty="0" smtClean="0"/>
              <a:t>3:33 PM Radio:  “Lift supervisor from lift maintenance, why is Chair X stopped?”</a:t>
            </a:r>
            <a:endParaRPr lang="en-US" i="1" dirty="0" smtClean="0">
              <a:solidFill>
                <a:srgbClr val="0000FF"/>
              </a:solidFill>
            </a:endParaRPr>
          </a:p>
          <a:p>
            <a:pPr>
              <a:spcAft>
                <a:spcPts val="600"/>
              </a:spcAft>
            </a:pPr>
            <a:r>
              <a:rPr lang="en-US" dirty="0" smtClean="0"/>
              <a:t>3:33 PM Radio:  “Lift maintenance from lift supervisor, we are not sure.  We cannot get a run ready light.”</a:t>
            </a:r>
          </a:p>
          <a:p>
            <a:pPr>
              <a:spcAft>
                <a:spcPts val="600"/>
              </a:spcAft>
            </a:pPr>
            <a:r>
              <a:rPr lang="en-US" dirty="0" smtClean="0"/>
              <a:t>3:34 PM Radio:  “Lift supervisor from lift maintenance , we will be right there.”</a:t>
            </a:r>
          </a:p>
          <a:p>
            <a:pPr>
              <a:spcAft>
                <a:spcPts val="600"/>
              </a:spcAft>
            </a:pPr>
            <a:r>
              <a:rPr lang="en-US" dirty="0" smtClean="0"/>
              <a:t>3 minutes go by.</a:t>
            </a:r>
          </a:p>
          <a:p>
            <a:pPr>
              <a:spcAft>
                <a:spcPts val="600"/>
              </a:spcAft>
            </a:pPr>
            <a:r>
              <a:rPr lang="en-US" dirty="0" smtClean="0"/>
              <a:t>3:37 PM: “Patrol from Lift Maintenance , we are trouble-shooting Chair X.  Please maintain position high on the hill and stand-by for a possible lift evacuation.”</a:t>
            </a:r>
          </a:p>
          <a:p>
            <a:pPr>
              <a:spcAft>
                <a:spcPts val="600"/>
              </a:spcAft>
            </a:pPr>
            <a:r>
              <a:rPr lang="en-US" dirty="0" smtClean="0"/>
              <a:t>3:38 PM Radio: “Dispatch from </a:t>
            </a:r>
            <a:r>
              <a:rPr lang="en-US" i="1" dirty="0" smtClean="0">
                <a:solidFill>
                  <a:srgbClr val="0000FF"/>
                </a:solidFill>
              </a:rPr>
              <a:t>Me</a:t>
            </a:r>
            <a:r>
              <a:rPr lang="en-US" dirty="0" smtClean="0"/>
              <a:t>, John and I are at the top of Chair X standing by.” </a:t>
            </a:r>
          </a:p>
          <a:p>
            <a:pPr>
              <a:spcAft>
                <a:spcPts val="600"/>
              </a:spcAft>
            </a:pPr>
            <a:r>
              <a:rPr lang="en-US" dirty="0" smtClean="0"/>
              <a:t>3:38 PM Radio:  “</a:t>
            </a:r>
            <a:r>
              <a:rPr lang="en-US" i="1" dirty="0" smtClean="0">
                <a:solidFill>
                  <a:srgbClr val="0000FF"/>
                </a:solidFill>
              </a:rPr>
              <a:t>Me </a:t>
            </a:r>
            <a:r>
              <a:rPr lang="en-US" dirty="0" smtClean="0"/>
              <a:t>from Dispatch, please remain at the top of chair X and assume Incident Command in the event of an evacuation.”</a:t>
            </a:r>
          </a:p>
          <a:p>
            <a:pPr>
              <a:spcAft>
                <a:spcPts val="600"/>
              </a:spcAft>
            </a:pPr>
            <a:r>
              <a:rPr lang="en-US" dirty="0" smtClean="0"/>
              <a:t>3:39 PM Radio:  “Dispatch from </a:t>
            </a:r>
            <a:r>
              <a:rPr lang="en-US" i="1" dirty="0" smtClean="0">
                <a:solidFill>
                  <a:srgbClr val="0000FF"/>
                </a:solidFill>
              </a:rPr>
              <a:t>Me</a:t>
            </a:r>
            <a:r>
              <a:rPr lang="en-US" dirty="0" smtClean="0"/>
              <a:t>, copy, standing by to assume Incident Command.”</a:t>
            </a:r>
          </a:p>
          <a:p>
            <a:pPr>
              <a:spcAft>
                <a:spcPts val="600"/>
              </a:spcAft>
            </a:pPr>
            <a:endParaRPr lang="en-US" dirty="0" smtClean="0"/>
          </a:p>
          <a:p>
            <a:pPr marL="0" indent="0">
              <a:spcAft>
                <a:spcPts val="600"/>
              </a:spcAft>
              <a:buNone/>
            </a:pPr>
            <a:r>
              <a:rPr lang="en-US" i="1" dirty="0" smtClean="0">
                <a:solidFill>
                  <a:srgbClr val="0000FF"/>
                </a:solidFill>
              </a:rPr>
              <a:t>Note, as area policy we want all radio communications to name </a:t>
            </a:r>
            <a:r>
              <a:rPr lang="en-US" i="1" u="sng" dirty="0" smtClean="0">
                <a:solidFill>
                  <a:srgbClr val="0000FF"/>
                </a:solidFill>
              </a:rPr>
              <a:t>the receiver first</a:t>
            </a:r>
            <a:r>
              <a:rPr lang="en-US" u="sng" dirty="0" smtClean="0">
                <a:solidFill>
                  <a:srgbClr val="0000FF"/>
                </a:solidFill>
              </a:rPr>
              <a:t> </a:t>
            </a:r>
            <a:r>
              <a:rPr lang="en-US" i="1" dirty="0" smtClean="0">
                <a:solidFill>
                  <a:srgbClr val="0000FF"/>
                </a:solidFill>
              </a:rPr>
              <a:t>and </a:t>
            </a:r>
            <a:r>
              <a:rPr lang="en-US" i="1" u="sng" dirty="0" smtClean="0">
                <a:solidFill>
                  <a:srgbClr val="0000FF"/>
                </a:solidFill>
              </a:rPr>
              <a:t>the sender second</a:t>
            </a:r>
            <a:r>
              <a:rPr lang="en-US" i="1" dirty="0" smtClean="0">
                <a:solidFill>
                  <a:srgbClr val="0000FF"/>
                </a:solidFill>
              </a:rPr>
              <a:t> and keep messages succinct.  Sending the receiver name first helps ensure they listen.  </a:t>
            </a:r>
          </a:p>
          <a:p>
            <a:pPr marL="0" indent="0">
              <a:spcAft>
                <a:spcPts val="600"/>
              </a:spcAft>
              <a:buNone/>
            </a:pPr>
            <a:r>
              <a:rPr lang="en-US" i="1" dirty="0" smtClean="0">
                <a:solidFill>
                  <a:srgbClr val="0000FF"/>
                </a:solidFill>
              </a:rPr>
              <a:t>Also note some locations in our ski areas are known for poor radio transmission/reception.  If you know that check first that the receiver is copying you before you transmit longer messages.</a:t>
            </a:r>
          </a:p>
          <a:p>
            <a:pPr>
              <a:spcAft>
                <a:spcPts val="600"/>
              </a:spcAft>
            </a:pPr>
            <a:endParaRPr lang="en-US" dirty="0" smtClean="0"/>
          </a:p>
          <a:p>
            <a:pPr>
              <a:spcAft>
                <a:spcPts val="600"/>
              </a:spcAft>
            </a:pPr>
            <a:endParaRPr lang="en-US" dirty="0" smtClean="0"/>
          </a:p>
          <a:p>
            <a:endParaRPr lang="en-US" dirty="0"/>
          </a:p>
        </p:txBody>
      </p:sp>
      <p:sp>
        <p:nvSpPr>
          <p:cNvPr id="4" name="Slide Number Placeholder 3"/>
          <p:cNvSpPr>
            <a:spLocks noGrp="1"/>
          </p:cNvSpPr>
          <p:nvPr>
            <p:ph type="sldNum" sz="quarter" idx="12"/>
          </p:nvPr>
        </p:nvSpPr>
        <p:spPr/>
        <p:txBody>
          <a:bodyPr/>
          <a:lstStyle/>
          <a:p>
            <a:fld id="{570BCC86-4A72-BA45-9E08-980398CDF0BE}"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10001</TotalTime>
  <Words>13493</Words>
  <Application>Microsoft Macintosh PowerPoint</Application>
  <PresentationFormat>On-screen Show (4:3)</PresentationFormat>
  <Paragraphs>1194</Paragraphs>
  <Slides>81</Slides>
  <Notes>0</Notes>
  <HiddenSlides>0</HiddenSlides>
  <MMClips>0</MMClips>
  <ScaleCrop>false</ScaleCrop>
  <HeadingPairs>
    <vt:vector size="4" baseType="variant">
      <vt:variant>
        <vt:lpstr>Design Template</vt:lpstr>
      </vt:variant>
      <vt:variant>
        <vt:i4>1</vt:i4>
      </vt:variant>
      <vt:variant>
        <vt:lpstr>Slide Titles</vt:lpstr>
      </vt:variant>
      <vt:variant>
        <vt:i4>81</vt:i4>
      </vt:variant>
    </vt:vector>
  </HeadingPairs>
  <TitlesOfParts>
    <vt:vector size="82" baseType="lpstr">
      <vt:lpstr>Office Theme</vt:lpstr>
      <vt:lpstr>Incident Command System Training Scenario</vt:lpstr>
      <vt:lpstr>Introduction</vt:lpstr>
      <vt:lpstr>Figure 4-5    ICS Organizational Chart.</vt:lpstr>
      <vt:lpstr>Key findings Behind the ICS</vt:lpstr>
      <vt:lpstr>The Basic Scenario Situation</vt:lpstr>
      <vt:lpstr>The Basic Scenario Situation</vt:lpstr>
      <vt:lpstr>Fictional Summit Area Map</vt:lpstr>
      <vt:lpstr>Scenario Timeline (1)</vt:lpstr>
      <vt:lpstr>Scenario Timeline (1 Revised)</vt:lpstr>
      <vt:lpstr>Question</vt:lpstr>
      <vt:lpstr>Answer</vt:lpstr>
      <vt:lpstr>Question</vt:lpstr>
      <vt:lpstr>Answer</vt:lpstr>
      <vt:lpstr>As Incident Commander</vt:lpstr>
      <vt:lpstr>As Incident Commander</vt:lpstr>
      <vt:lpstr>Scenario Timeline (2)</vt:lpstr>
      <vt:lpstr>Scenario Timeline (3)</vt:lpstr>
      <vt:lpstr>Question</vt:lpstr>
      <vt:lpstr>Answer</vt:lpstr>
      <vt:lpstr>Scenario Timeline (4)</vt:lpstr>
      <vt:lpstr>One Incident or Two?</vt:lpstr>
      <vt:lpstr>Scenario Timeline (5)</vt:lpstr>
      <vt:lpstr>OK IC, WHAT TO DO?</vt:lpstr>
      <vt:lpstr>Scenario Timeline (6)</vt:lpstr>
      <vt:lpstr>Stop - Rewind!</vt:lpstr>
      <vt:lpstr>Stop - Rewind!</vt:lpstr>
      <vt:lpstr>Questions</vt:lpstr>
      <vt:lpstr>Answers</vt:lpstr>
      <vt:lpstr>Answers</vt:lpstr>
      <vt:lpstr>Answers</vt:lpstr>
      <vt:lpstr>Answers</vt:lpstr>
      <vt:lpstr>Scenario Timeline (1 Revisited)</vt:lpstr>
      <vt:lpstr>Scenario Timeline (2 Revisited)</vt:lpstr>
      <vt:lpstr>Scenario Timeline (3 Revisited)</vt:lpstr>
      <vt:lpstr>Scenario Timeline (4 Revisited)</vt:lpstr>
      <vt:lpstr>John’s Initial Chair Map</vt:lpstr>
      <vt:lpstr>Scenario Timeline (5 Revisited)</vt:lpstr>
      <vt:lpstr>Scenario Timeline (5 Revisited)</vt:lpstr>
      <vt:lpstr>Scenario Timeline (5 Revisited)</vt:lpstr>
      <vt:lpstr>John’s Chair Map (Update 1)</vt:lpstr>
      <vt:lpstr>Question</vt:lpstr>
      <vt:lpstr>Answers</vt:lpstr>
      <vt:lpstr>Scenario Timeline (6 Revisited)</vt:lpstr>
      <vt:lpstr>Is this any better?</vt:lpstr>
      <vt:lpstr>Question</vt:lpstr>
      <vt:lpstr>Summit Patrol Supervisor</vt:lpstr>
      <vt:lpstr>Summit Patrol Supervisor</vt:lpstr>
      <vt:lpstr>Scenario Timeline (7)</vt:lpstr>
      <vt:lpstr>Scenario Timeline (8)</vt:lpstr>
      <vt:lpstr>John’s Chair Map (Update 2)</vt:lpstr>
      <vt:lpstr>Status so Far</vt:lpstr>
      <vt:lpstr>Scenario Timeline (9)</vt:lpstr>
      <vt:lpstr>Scenario Timeline (10)</vt:lpstr>
      <vt:lpstr>Scenario Timeline (10)</vt:lpstr>
      <vt:lpstr>Scenario Timeline (10)</vt:lpstr>
      <vt:lpstr>Scenario Timeline (11)</vt:lpstr>
      <vt:lpstr>Meanwhile, you are Chris at MCI Command</vt:lpstr>
      <vt:lpstr>Answer</vt:lpstr>
      <vt:lpstr>Scenario Timeline (10) You are Chris at MCI Command</vt:lpstr>
      <vt:lpstr>Figure 4-18    The START triage flowchart.</vt:lpstr>
      <vt:lpstr>Qu: Triage and Priority of Transport?</vt:lpstr>
      <vt:lpstr>Qu: Triage and Priority of Transport?</vt:lpstr>
      <vt:lpstr>Do we need to Backboard everyone?</vt:lpstr>
      <vt:lpstr>Qu: Triage and Priority of Transport?</vt:lpstr>
      <vt:lpstr>Scenario Timeline (11)</vt:lpstr>
      <vt:lpstr>Scenario Timeline (12)</vt:lpstr>
      <vt:lpstr>Scenario Timeline (13)</vt:lpstr>
      <vt:lpstr>Scenario Timeline (14)</vt:lpstr>
      <vt:lpstr>OK, we are getting there</vt:lpstr>
      <vt:lpstr>Scenario Timeline (15)</vt:lpstr>
      <vt:lpstr>IC checks status</vt:lpstr>
      <vt:lpstr>Scenario Timeline (15)</vt:lpstr>
      <vt:lpstr>Slide 73</vt:lpstr>
      <vt:lpstr>OK, How did we do</vt:lpstr>
      <vt:lpstr>OK, How did we do</vt:lpstr>
      <vt:lpstr>OK, How did we do</vt:lpstr>
      <vt:lpstr>OK, How did we do</vt:lpstr>
      <vt:lpstr>OK, How did we do</vt:lpstr>
      <vt:lpstr>OK, How did we do</vt:lpstr>
      <vt:lpstr>Question</vt:lpstr>
      <vt:lpstr>Answer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Jeremy Martin</dc:creator>
  <cp:lastModifiedBy>Jeremy Martin</cp:lastModifiedBy>
  <cp:revision>31</cp:revision>
  <dcterms:created xsi:type="dcterms:W3CDTF">2013-09-12T18:46:56Z</dcterms:created>
  <dcterms:modified xsi:type="dcterms:W3CDTF">2013-09-12T20:39:31Z</dcterms:modified>
</cp:coreProperties>
</file>